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1" r:id="rId3"/>
    <p:sldId id="335" r:id="rId4"/>
    <p:sldId id="287" r:id="rId5"/>
    <p:sldId id="290" r:id="rId6"/>
    <p:sldId id="298" r:id="rId7"/>
    <p:sldId id="305" r:id="rId8"/>
    <p:sldId id="307" r:id="rId9"/>
    <p:sldId id="310" r:id="rId10"/>
    <p:sldId id="311" r:id="rId11"/>
    <p:sldId id="313" r:id="rId12"/>
    <p:sldId id="316" r:id="rId13"/>
    <p:sldId id="319" r:id="rId14"/>
    <p:sldId id="320" r:id="rId15"/>
    <p:sldId id="321" r:id="rId16"/>
    <p:sldId id="322" r:id="rId17"/>
    <p:sldId id="323" r:id="rId18"/>
    <p:sldId id="324" r:id="rId19"/>
    <p:sldId id="325" r:id="rId20"/>
    <p:sldId id="326" r:id="rId21"/>
    <p:sldId id="336" r:id="rId22"/>
    <p:sldId id="327" r:id="rId23"/>
    <p:sldId id="334"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68" autoAdjust="0"/>
  </p:normalViewPr>
  <p:slideViewPr>
    <p:cSldViewPr>
      <p:cViewPr>
        <p:scale>
          <a:sx n="80" d="100"/>
          <a:sy n="80" d="100"/>
        </p:scale>
        <p:origin x="-159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BA70D1-E91D-4EA0-B9C7-78777A0F6A13}" type="datetimeFigureOut">
              <a:rPr lang="fa-IR" smtClean="0"/>
              <a:pPr/>
              <a:t>02/09/1446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4BC7B18-1A93-44E5-857D-827F31AF7DC7}" type="slidenum">
              <a:rPr lang="fa-IR" smtClean="0"/>
              <a:pPr/>
              <a:t>‹#›</a:t>
            </a:fld>
            <a:endParaRPr lang="fa-IR"/>
          </a:p>
        </p:txBody>
      </p:sp>
    </p:spTree>
    <p:extLst>
      <p:ext uri="{BB962C8B-B14F-4D97-AF65-F5344CB8AC3E}">
        <p14:creationId xmlns:p14="http://schemas.microsoft.com/office/powerpoint/2010/main" val="32410695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24BC7B18-1A93-44E5-857D-827F31AF7DC7}"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24BC7B18-1A93-44E5-857D-827F31AF7DC7}" type="slidenum">
              <a:rPr lang="fa-IR" smtClean="0"/>
              <a:pPr/>
              <a:t>4</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24BC7B18-1A93-44E5-857D-827F31AF7DC7}" type="slidenum">
              <a:rPr lang="fa-IR" smtClean="0"/>
              <a:pPr/>
              <a:t>22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B21591-B7EA-4D09-A4C9-E70FE8A91500}" type="datetime1">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DD932-9D7E-456D-9987-EA93ABF84F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4039-0A81-424A-A613-2610DB8B55E0}" type="datetime1">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DD932-9D7E-456D-9987-EA93ABF84F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160A2AE-C68D-44BD-8F43-04625017ABA6}" type="datetime1">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DD932-9D7E-456D-9987-EA93ABF84F6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DF91D-A36F-4971-B0DE-5E83CACE0D10}" type="datetime1">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DD932-9D7E-456D-9987-EA93ABF84F6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EE3D7-9AAD-43B9-AA86-4AC3C6068A9E}" type="datetime1">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DD932-9D7E-456D-9987-EA93ABF84F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51795B0-4875-4D8A-BF1E-202DC464AE7A}" type="datetime1">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DD932-9D7E-456D-9987-EA93ABF84F6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CAAD0-E191-49EA-BF12-45976F409021}" type="datetime1">
              <a:rPr lang="en-US" smtClean="0"/>
              <a:pPr/>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DD932-9D7E-456D-9987-EA93ABF84F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F7229-67A8-47B4-98C2-28BDB098BAD2}" type="datetime1">
              <a:rPr lang="en-US" smtClean="0"/>
              <a:pPr/>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DD932-9D7E-456D-9987-EA93ABF84F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739631F-64EA-41DF-A76B-7A40A9BA6A66}" type="datetime1">
              <a:rPr lang="en-US" smtClean="0"/>
              <a:pPr/>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DD932-9D7E-456D-9987-EA93ABF84F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C193C0-3550-41B0-B87B-D57EEEC66EF2}" type="datetime1">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DD932-9D7E-456D-9987-EA93ABF84F69}"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6DF31-A871-4B01-BE75-BE068294CB31}" type="datetime1">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DD932-9D7E-456D-9987-EA93ABF84F6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C47F456-6BF2-47AB-B3DD-CC547C5AC5A7}" type="datetime1">
              <a:rPr lang="en-US" smtClean="0"/>
              <a:pPr/>
              <a:t>3/1/2025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91DD932-9D7E-456D-9987-EA93ABF84F69}"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1678"/>
            <a:ext cx="7772400" cy="1071570"/>
          </a:xfrm>
        </p:spPr>
        <p:txBody>
          <a:bodyPr>
            <a:normAutofit fontScale="90000"/>
          </a:bodyPr>
          <a:lstStyle/>
          <a:p>
            <a:r>
              <a:rPr lang="fa-IR" sz="8000" dirty="0" smtClean="0">
                <a:solidFill>
                  <a:schemeClr val="tx1"/>
                </a:solidFill>
                <a:cs typeface="B Titr" pitchFamily="2" charset="-78"/>
              </a:rPr>
              <a:t>بسم الله الرحمن الرحیم</a:t>
            </a:r>
            <a:endParaRPr lang="en-US" sz="8000" dirty="0">
              <a:solidFill>
                <a:schemeClr val="tx1"/>
              </a:solidFill>
              <a:cs typeface="B Titr" pitchFamily="2" charset="-78"/>
            </a:endParaRPr>
          </a:p>
        </p:txBody>
      </p:sp>
      <p:sp>
        <p:nvSpPr>
          <p:cNvPr id="3" name="Slide Number Placeholder 2"/>
          <p:cNvSpPr>
            <a:spLocks noGrp="1"/>
          </p:cNvSpPr>
          <p:nvPr>
            <p:ph type="sldNum" sz="quarter" idx="12"/>
          </p:nvPr>
        </p:nvSpPr>
        <p:spPr/>
        <p:txBody>
          <a:bodyPr/>
          <a:lstStyle/>
          <a:p>
            <a:fld id="{291DD932-9D7E-456D-9987-EA93ABF84F69}" type="slidenum">
              <a:rPr lang="en-US" sz="1600" smtClean="0"/>
              <a:pPr/>
              <a:t>1</a:t>
            </a:fld>
            <a:endParaRPr lang="en-US" sz="1600" dirty="0"/>
          </a:p>
        </p:txBody>
      </p:sp>
    </p:spTree>
    <p:extLst>
      <p:ext uri="{BB962C8B-B14F-4D97-AF65-F5344CB8AC3E}">
        <p14:creationId xmlns:p14="http://schemas.microsoft.com/office/powerpoint/2010/main" val="173944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14356"/>
            <a:ext cx="8929718" cy="6143644"/>
          </a:xfrm>
        </p:spPr>
        <p:txBody>
          <a:bodyPr/>
          <a:lstStyle/>
          <a:p>
            <a:pPr algn="r" rtl="1">
              <a:buNone/>
            </a:pPr>
            <a:r>
              <a:rPr lang="fa-IR" b="1" dirty="0" smtClean="0"/>
              <a:t>5.سازماندهی گزارش</a:t>
            </a:r>
            <a:br>
              <a:rPr lang="fa-IR" b="1" dirty="0" smtClean="0"/>
            </a:br>
            <a:r>
              <a:rPr lang="fa-IR" dirty="0" smtClean="0"/>
              <a:t>اطلاعات ثبت شده بایستی دارای نظم بوده و سازماندهی شوند و بهتر است برای ثبت از فرم های مخصوص استفاده گردد.</a:t>
            </a:r>
            <a:br>
              <a:rPr lang="fa-IR" dirty="0" smtClean="0"/>
            </a:br>
            <a:endParaRPr lang="fa-IR" dirty="0" smtClean="0"/>
          </a:p>
          <a:p>
            <a:pPr algn="r" rtl="1">
              <a:buNone/>
            </a:pPr>
            <a:r>
              <a:rPr lang="fa-IR" b="1" dirty="0" smtClean="0"/>
              <a:t>6.محرمانه بودن گزارش</a:t>
            </a:r>
            <a:br>
              <a:rPr lang="fa-IR" b="1" dirty="0" smtClean="0"/>
            </a:br>
            <a:r>
              <a:rPr lang="fa-IR" dirty="0" smtClean="0"/>
              <a:t>کلیه گزارشات باید محرمانه و دور از </a:t>
            </a:r>
          </a:p>
          <a:p>
            <a:pPr algn="r" rtl="1">
              <a:buNone/>
            </a:pPr>
            <a:r>
              <a:rPr lang="fa-IR" dirty="0" smtClean="0"/>
              <a:t>دسترس همراهان و وابستگان بیمار باشد. </a:t>
            </a:r>
          </a:p>
          <a:p>
            <a:pPr algn="r" rtl="1">
              <a:buNone/>
            </a:pPr>
            <a:r>
              <a:rPr lang="fa-IR" dirty="0" smtClean="0"/>
              <a:t>بیمارستان حق تکثیر هیچ یک از اوراق</a:t>
            </a:r>
          </a:p>
          <a:p>
            <a:pPr algn="r" rtl="1">
              <a:buNone/>
            </a:pPr>
            <a:r>
              <a:rPr lang="fa-IR" dirty="0" smtClean="0"/>
              <a:t> پرونده را بدون اجازه بیمار ندارد. </a:t>
            </a:r>
            <a:br>
              <a:rPr lang="fa-IR" dirty="0" smtClean="0"/>
            </a:br>
            <a:endParaRPr lang="fa-IR" dirty="0"/>
          </a:p>
        </p:txBody>
      </p:sp>
      <p:sp>
        <p:nvSpPr>
          <p:cNvPr id="3" name="Slide Number Placeholder 2"/>
          <p:cNvSpPr>
            <a:spLocks noGrp="1"/>
          </p:cNvSpPr>
          <p:nvPr>
            <p:ph type="sldNum" sz="quarter" idx="12"/>
          </p:nvPr>
        </p:nvSpPr>
        <p:spPr/>
        <p:txBody>
          <a:bodyPr/>
          <a:lstStyle/>
          <a:p>
            <a:fld id="{291DD932-9D7E-456D-9987-EA93ABF84F69}" type="slidenum">
              <a:rPr lang="en-US" sz="1600" smtClean="0"/>
              <a:pPr/>
              <a:t>10</a:t>
            </a:fld>
            <a:endParaRPr lang="en-US" sz="1600" dirty="0"/>
          </a:p>
        </p:txBody>
      </p:sp>
      <p:pic>
        <p:nvPicPr>
          <p:cNvPr id="3074" name="Picture 2" descr="C:\Users\iran\Desktop\nurse.jpg"/>
          <p:cNvPicPr>
            <a:picLocks noChangeAspect="1" noChangeArrowheads="1"/>
          </p:cNvPicPr>
          <p:nvPr/>
        </p:nvPicPr>
        <p:blipFill>
          <a:blip r:embed="rId2"/>
          <a:srcRect/>
          <a:stretch>
            <a:fillRect/>
          </a:stretch>
        </p:blipFill>
        <p:spPr bwMode="auto">
          <a:xfrm>
            <a:off x="0" y="3929066"/>
            <a:ext cx="4286248" cy="271462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142984"/>
            <a:ext cx="8715436" cy="4983179"/>
          </a:xfrm>
        </p:spPr>
        <p:txBody>
          <a:bodyPr>
            <a:normAutofit lnSpcReduction="10000"/>
          </a:bodyPr>
          <a:lstStyle/>
          <a:p>
            <a:pPr algn="r" rtl="1">
              <a:buNone/>
            </a:pPr>
            <a:r>
              <a:rPr lang="fa-IR" b="1" dirty="0" smtClean="0"/>
              <a:t>1.شناسایی صحیح بیماران:</a:t>
            </a:r>
            <a:br>
              <a:rPr lang="fa-IR" b="1" dirty="0" smtClean="0"/>
            </a:br>
            <a:r>
              <a:rPr lang="fa-IR" dirty="0" smtClean="0"/>
              <a:t>شناسایی بیمار و تطبیق بیمار صحیح با اسناد صحیح به عنوان مسئولیت اولیه پرستاران می باشد. اطلاعات هویتی بیمار (نام و</a:t>
            </a:r>
            <a:br>
              <a:rPr lang="fa-IR" dirty="0" smtClean="0"/>
            </a:br>
            <a:r>
              <a:rPr lang="fa-IR" dirty="0" smtClean="0"/>
              <a:t>نام خانوادگی بیمار و...) را با دستبند شناسایی مطابقت دهید. (مشخص گردد اسناد متعلق به بیمار صحیح است.)</a:t>
            </a:r>
            <a:br>
              <a:rPr lang="fa-IR" dirty="0" smtClean="0"/>
            </a:br>
            <a:endParaRPr lang="fa-IR" dirty="0" smtClean="0"/>
          </a:p>
          <a:p>
            <a:pPr algn="r" rtl="1">
              <a:buNone/>
            </a:pPr>
            <a:r>
              <a:rPr lang="fa-IR" dirty="0" smtClean="0"/>
              <a:t>اطلاعات هویتی بیمار (نام و نام خانوادگی بیمار و شماره پرونده) باید در سربرگ فرم گزارش پرستاری به درستی و به طور کامل ثبت گردد. ثبت حداقل اطلاعات هویتی بیمار سربرگ ها به عهده اولین فردی می باشد که محتوای فرم را مستند می نماید.</a:t>
            </a:r>
            <a:br>
              <a:rPr lang="fa-IR" dirty="0" smtClean="0"/>
            </a:br>
            <a:endParaRPr lang="fa-IR" dirty="0" smtClean="0"/>
          </a:p>
          <a:p>
            <a:pPr algn="r" rtl="1">
              <a:buNone/>
            </a:pPr>
            <a:r>
              <a:rPr lang="fa-IR" dirty="0" smtClean="0"/>
              <a:t>تکمیل سایر اطلاعات سربرگ و کنترل نهایی ثبت اطلاعات در سربرگ ها به عهده منشی بخش می باشد.</a:t>
            </a:r>
            <a:br>
              <a:rPr lang="fa-IR" dirty="0" smtClean="0"/>
            </a:br>
            <a:endParaRPr lang="fa-IR" dirty="0" smtClean="0"/>
          </a:p>
        </p:txBody>
      </p:sp>
      <p:sp>
        <p:nvSpPr>
          <p:cNvPr id="3" name="Slide Number Placeholder 2"/>
          <p:cNvSpPr>
            <a:spLocks noGrp="1"/>
          </p:cNvSpPr>
          <p:nvPr>
            <p:ph type="sldNum" sz="quarter" idx="12"/>
          </p:nvPr>
        </p:nvSpPr>
        <p:spPr>
          <a:xfrm>
            <a:off x="4000496" y="6492875"/>
            <a:ext cx="1161826" cy="365125"/>
          </a:xfrm>
        </p:spPr>
        <p:txBody>
          <a:bodyPr/>
          <a:lstStyle/>
          <a:p>
            <a:fld id="{291DD932-9D7E-456D-9987-EA93ABF84F69}" type="slidenum">
              <a:rPr lang="en-US" sz="1600" smtClean="0"/>
              <a:pPr/>
              <a:t>11</a:t>
            </a:fld>
            <a:endParaRPr lang="en-US" sz="1600" dirty="0"/>
          </a:p>
        </p:txBody>
      </p:sp>
      <p:sp>
        <p:nvSpPr>
          <p:cNvPr id="4" name="Title 3"/>
          <p:cNvSpPr>
            <a:spLocks noGrp="1"/>
          </p:cNvSpPr>
          <p:nvPr>
            <p:ph type="title"/>
          </p:nvPr>
        </p:nvSpPr>
        <p:spPr>
          <a:xfrm>
            <a:off x="457200" y="338328"/>
            <a:ext cx="8229600" cy="947532"/>
          </a:xfrm>
        </p:spPr>
        <p:txBody>
          <a:bodyPr/>
          <a:lstStyle/>
          <a:p>
            <a:r>
              <a:rPr lang="fa-IR" dirty="0" smtClean="0">
                <a:solidFill>
                  <a:schemeClr val="tx1"/>
                </a:solidFill>
              </a:rPr>
              <a:t>نکات مهم در انواع گزارش نویسی</a:t>
            </a:r>
            <a:endParaRPr lang="fa-I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000496" y="6492875"/>
            <a:ext cx="1161826" cy="365125"/>
          </a:xfrm>
        </p:spPr>
        <p:txBody>
          <a:bodyPr/>
          <a:lstStyle/>
          <a:p>
            <a:fld id="{291DD932-9D7E-456D-9987-EA93ABF84F69}" type="slidenum">
              <a:rPr lang="en-US" sz="1600" smtClean="0"/>
              <a:pPr/>
              <a:t>12</a:t>
            </a:fld>
            <a:endParaRPr lang="en-US" sz="1600" dirty="0"/>
          </a:p>
        </p:txBody>
      </p:sp>
      <p:sp>
        <p:nvSpPr>
          <p:cNvPr id="4" name="Title 3"/>
          <p:cNvSpPr>
            <a:spLocks noGrp="1"/>
          </p:cNvSpPr>
          <p:nvPr>
            <p:ph type="title"/>
          </p:nvPr>
        </p:nvSpPr>
        <p:spPr>
          <a:xfrm>
            <a:off x="214282" y="338328"/>
            <a:ext cx="8715436" cy="3519300"/>
          </a:xfrm>
        </p:spPr>
        <p:txBody>
          <a:bodyPr>
            <a:normAutofit fontScale="90000"/>
          </a:bodyPr>
          <a:lstStyle/>
          <a:p>
            <a:pPr algn="r" rtl="1"/>
            <a:r>
              <a:rPr lang="fa-IR" sz="2000" b="1" dirty="0" smtClean="0">
                <a:solidFill>
                  <a:schemeClr val="tx1"/>
                </a:solidFill>
              </a:rPr>
              <a:t>نوشتاری و زبان:</a:t>
            </a:r>
            <a:br>
              <a:rPr lang="fa-IR" sz="2000" b="1" dirty="0" smtClean="0">
                <a:solidFill>
                  <a:schemeClr val="tx1"/>
                </a:solidFill>
              </a:rPr>
            </a:br>
            <a:r>
              <a:rPr lang="fa-IR" sz="2000" dirty="0" smtClean="0">
                <a:solidFill>
                  <a:schemeClr val="tx1"/>
                </a:solidFill>
              </a:rPr>
              <a:t>از خودکار آبی/ مشکی جهت ثبت گزارش استفاده نمایید.</a:t>
            </a:r>
            <a:br>
              <a:rPr lang="fa-IR" sz="2000" dirty="0" smtClean="0">
                <a:solidFill>
                  <a:schemeClr val="tx1"/>
                </a:solidFill>
              </a:rPr>
            </a:br>
            <a:r>
              <a:rPr lang="fa-IR" sz="2000" dirty="0" smtClean="0">
                <a:solidFill>
                  <a:schemeClr val="tx1"/>
                </a:solidFill>
              </a:rPr>
              <a:t>گزارش هرشیفت استمرار گزارش شیفت بعدى باشد به ویژه در مورد تغییرات علائم حیاتی، انجام پروسیجرها و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در ابتدا، بین و انتهای گزارش فضای خالی باقی نگذارید. </a:t>
            </a:r>
            <a:br>
              <a:rPr lang="fa-IR" sz="2000" dirty="0" smtClean="0">
                <a:solidFill>
                  <a:schemeClr val="tx1"/>
                </a:solidFill>
              </a:rPr>
            </a:br>
            <a:r>
              <a:rPr lang="fa-IR" sz="2000" dirty="0" smtClean="0">
                <a:solidFill>
                  <a:schemeClr val="tx1"/>
                </a:solidFill>
              </a:rPr>
              <a:t>از ثبت مراقبتی که خود فرد ارائه نداده است، اجتناب شود. در صورتی که پرستار جانشین اقداماتی را جهت بیمار انجام داده است، شخصا در گزارش ثبت نماید.</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ویزیت پزشک، کارشناس تغذیه، کارشناس فیزیوتراپ و سایر گروه هاى درمانی با ذکر ساعت در هر شیفت ثبت شود </a:t>
            </a:r>
            <a:br>
              <a:rPr lang="fa-IR" sz="2000" dirty="0" smtClean="0">
                <a:solidFill>
                  <a:schemeClr val="tx1"/>
                </a:solidFill>
              </a:rPr>
            </a:br>
            <a:endParaRPr lang="fa-IR" sz="2000" dirty="0">
              <a:solidFill>
                <a:schemeClr val="tx1"/>
              </a:solidFill>
            </a:endParaRPr>
          </a:p>
        </p:txBody>
      </p:sp>
      <p:pic>
        <p:nvPicPr>
          <p:cNvPr id="3074" name="Picture 2" descr="C:\Users\iran\Desktop\elderly03_0.jpg"/>
          <p:cNvPicPr>
            <a:picLocks noChangeAspect="1" noChangeArrowheads="1"/>
          </p:cNvPicPr>
          <p:nvPr/>
        </p:nvPicPr>
        <p:blipFill>
          <a:blip r:embed="rId2"/>
          <a:srcRect/>
          <a:stretch>
            <a:fillRect/>
          </a:stretch>
        </p:blipFill>
        <p:spPr bwMode="auto">
          <a:xfrm>
            <a:off x="0" y="4000504"/>
            <a:ext cx="9144000" cy="250033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428604"/>
            <a:ext cx="8715436" cy="5697559"/>
          </a:xfrm>
        </p:spPr>
        <p:txBody>
          <a:bodyPr/>
          <a:lstStyle/>
          <a:p>
            <a:pPr algn="r" rtl="1">
              <a:buNone/>
            </a:pPr>
            <a:endParaRPr lang="fa-IR" dirty="0" smtClean="0"/>
          </a:p>
          <a:p>
            <a:pPr algn="r" rtl="1">
              <a:buNone/>
            </a:pPr>
            <a:r>
              <a:rPr lang="fa-IR" dirty="0" smtClean="0"/>
              <a:t>آموزش هاى خاص ارائه شده به بیمار در برگه گزارش پرستاری ثبت شود. (آموزش هاى خود مراقبتی، آموزش هاى مرتبط با پروسیجر ها و ... )</a:t>
            </a:r>
            <a:br>
              <a:rPr lang="fa-IR" dirty="0" smtClean="0"/>
            </a:br>
            <a:endParaRPr lang="fa-IR" dirty="0" smtClean="0"/>
          </a:p>
          <a:p>
            <a:pPr algn="r" rtl="1">
              <a:buNone/>
            </a:pPr>
            <a:r>
              <a:rPr lang="fa-IR" dirty="0" smtClean="0"/>
              <a:t>پس از ثبت هر گونه اطلاعات در گزارش پرستاری با نوشتن نام و نام خانوادگی و سمت خود و زدن مهر، امضاء نموده و سپس در پایین گزارش خط بکشید.</a:t>
            </a:r>
            <a:br>
              <a:rPr lang="fa-IR" dirty="0" smtClean="0"/>
            </a:br>
            <a:endParaRPr lang="fa-IR" dirty="0" smtClean="0"/>
          </a:p>
        </p:txBody>
      </p:sp>
      <p:sp>
        <p:nvSpPr>
          <p:cNvPr id="3" name="Slide Number Placeholder 2"/>
          <p:cNvSpPr>
            <a:spLocks noGrp="1"/>
          </p:cNvSpPr>
          <p:nvPr>
            <p:ph type="sldNum" sz="quarter" idx="12"/>
          </p:nvPr>
        </p:nvSpPr>
        <p:spPr>
          <a:xfrm>
            <a:off x="4410306" y="6250163"/>
            <a:ext cx="1161826" cy="365125"/>
          </a:xfrm>
        </p:spPr>
        <p:txBody>
          <a:bodyPr/>
          <a:lstStyle/>
          <a:p>
            <a:fld id="{291DD932-9D7E-456D-9987-EA93ABF84F69}" type="slidenum">
              <a:rPr lang="en-US" sz="1600" smtClean="0"/>
              <a:pPr/>
              <a:t>13</a:t>
            </a:fld>
            <a:endParaRPr lang="en-US" sz="1600" dirty="0"/>
          </a:p>
        </p:txBody>
      </p:sp>
      <p:pic>
        <p:nvPicPr>
          <p:cNvPr id="5122" name="Picture 2" descr="C:\Users\iran\Desktop\little-baby-being-health-clinic-vaccination-1202x800.jpg"/>
          <p:cNvPicPr>
            <a:picLocks noChangeAspect="1" noChangeArrowheads="1"/>
          </p:cNvPicPr>
          <p:nvPr/>
        </p:nvPicPr>
        <p:blipFill>
          <a:blip r:embed="rId2"/>
          <a:srcRect/>
          <a:stretch>
            <a:fillRect/>
          </a:stretch>
        </p:blipFill>
        <p:spPr bwMode="auto">
          <a:xfrm>
            <a:off x="0" y="4429132"/>
            <a:ext cx="4429124" cy="242886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285728"/>
            <a:ext cx="8715436" cy="5840435"/>
          </a:xfrm>
        </p:spPr>
        <p:txBody>
          <a:bodyPr>
            <a:normAutofit fontScale="85000" lnSpcReduction="10000"/>
          </a:bodyPr>
          <a:lstStyle/>
          <a:p>
            <a:pPr algn="r" rtl="1">
              <a:buNone/>
            </a:pPr>
            <a:r>
              <a:rPr lang="fa-IR" b="1" dirty="0" smtClean="0"/>
              <a:t>3.ثبت تاریخ و زمان:</a:t>
            </a:r>
            <a:br>
              <a:rPr lang="fa-IR" b="1" dirty="0" smtClean="0"/>
            </a:br>
            <a:endParaRPr lang="fa-IR" b="1" dirty="0" smtClean="0"/>
          </a:p>
          <a:p>
            <a:pPr algn="r" rtl="1">
              <a:buNone/>
            </a:pPr>
            <a:r>
              <a:rPr lang="fa-IR" dirty="0" smtClean="0"/>
              <a:t>هر گزارش باید حاوی تاریخ کامل (روز/ ماه/ سال) و ساعت ثبت باشد.</a:t>
            </a:r>
            <a:br>
              <a:rPr lang="fa-IR" dirty="0" smtClean="0"/>
            </a:br>
            <a:endParaRPr lang="fa-IR" dirty="0" smtClean="0"/>
          </a:p>
          <a:p>
            <a:pPr algn="r" rtl="1">
              <a:buNone/>
            </a:pPr>
            <a:r>
              <a:rPr lang="fa-IR" dirty="0" smtClean="0"/>
              <a:t>جهت ثبت دقیق اوقات شبانه روز در گزارش، ساعت را بطور کامل با استفاده از اعداد 1تا 24بنویسید. بعنوان مثال ساعت 2بعد ظهر را بصورت 14:00و ساعت یازده و ربع صبح را 11:15ثبت نمایید.</a:t>
            </a:r>
          </a:p>
          <a:p>
            <a:pPr algn="r" rtl="1">
              <a:buNone/>
            </a:pPr>
            <a:endParaRPr lang="fa-IR" dirty="0" smtClean="0"/>
          </a:p>
          <a:p>
            <a:pPr algn="r" rtl="1">
              <a:buNone/>
            </a:pPr>
            <a:r>
              <a:rPr lang="fa-IR" dirty="0" smtClean="0"/>
              <a:t>هر اقدام و یا وقوع هر اتفاقی بلافاصله پس از انجام باید ثبت شود. ثبت هیچ موردی نباید به آینده موکول شود.</a:t>
            </a:r>
          </a:p>
          <a:p>
            <a:pPr algn="r" rtl="1">
              <a:buNone/>
            </a:pPr>
            <a:r>
              <a:rPr lang="fa-IR" dirty="0" smtClean="0"/>
              <a:t>از ثبت مراقبت های پرستاری و درمانی قبل از اجرای آنها اجتناب نمایید.</a:t>
            </a:r>
          </a:p>
          <a:p>
            <a:pPr algn="r" rtl="1">
              <a:buNone/>
            </a:pPr>
            <a:r>
              <a:rPr lang="fa-IR" dirty="0" smtClean="0"/>
              <a:t>ثبت تاریخ، قبل یا بعد از تاریخ واقعی غیر اخلاقی و غیر قانونی است. </a:t>
            </a:r>
          </a:p>
          <a:p>
            <a:pPr algn="r" rtl="1">
              <a:buNone/>
            </a:pPr>
            <a:endParaRPr lang="fa-IR" dirty="0" smtClean="0"/>
          </a:p>
          <a:p>
            <a:pPr algn="r" rtl="1">
              <a:buNone/>
            </a:pPr>
            <a:r>
              <a:rPr lang="fa-IR" dirty="0" smtClean="0"/>
              <a:t>اقدامات اورژانسی از قبیل ،</a:t>
            </a:r>
            <a:r>
              <a:rPr lang="en-US" dirty="0" smtClean="0"/>
              <a:t>CPR</a:t>
            </a:r>
            <a:r>
              <a:rPr lang="fa-IR" dirty="0" smtClean="0"/>
              <a:t>مشاوره های اورژانسی و...</a:t>
            </a:r>
          </a:p>
          <a:p>
            <a:pPr algn="r" rtl="1">
              <a:buNone/>
            </a:pPr>
            <a:r>
              <a:rPr lang="fa-IR" dirty="0" smtClean="0"/>
              <a:t> در گزارش پرستاری با ذکر دقیق ساعت درخواست</a:t>
            </a:r>
          </a:p>
          <a:p>
            <a:pPr algn="r" rtl="1">
              <a:buNone/>
            </a:pPr>
            <a:r>
              <a:rPr lang="fa-IR" dirty="0" smtClean="0"/>
              <a:t> ثبت شود.</a:t>
            </a:r>
            <a:br>
              <a:rPr lang="fa-IR" dirty="0" smtClean="0"/>
            </a:br>
            <a:r>
              <a:rPr lang="fa-IR" dirty="0" smtClean="0"/>
              <a:t/>
            </a:r>
            <a:br>
              <a:rPr lang="fa-IR" dirty="0" smtClean="0"/>
            </a:br>
            <a:r>
              <a:rPr lang="fa-IR" dirty="0" smtClean="0"/>
              <a:t/>
            </a:r>
            <a:br>
              <a:rPr lang="fa-IR" dirty="0" smtClean="0"/>
            </a:br>
            <a:endParaRPr lang="fa-IR" dirty="0"/>
          </a:p>
        </p:txBody>
      </p:sp>
      <p:sp>
        <p:nvSpPr>
          <p:cNvPr id="3" name="Slide Number Placeholder 2"/>
          <p:cNvSpPr>
            <a:spLocks noGrp="1"/>
          </p:cNvSpPr>
          <p:nvPr>
            <p:ph type="sldNum" sz="quarter" idx="12"/>
          </p:nvPr>
        </p:nvSpPr>
        <p:spPr/>
        <p:txBody>
          <a:bodyPr/>
          <a:lstStyle/>
          <a:p>
            <a:fld id="{291DD932-9D7E-456D-9987-EA93ABF84F69}" type="slidenum">
              <a:rPr lang="en-US" sz="1600" smtClean="0"/>
              <a:pPr/>
              <a:t>14</a:t>
            </a:fld>
            <a:endParaRPr lang="en-US" sz="1600" dirty="0"/>
          </a:p>
        </p:txBody>
      </p:sp>
      <p:pic>
        <p:nvPicPr>
          <p:cNvPr id="6146" name="Picture 2" descr="C:\Users\iran\Desktop\دکتر-آويشن-محمدي_-تصوير-شاخص-6.jpg"/>
          <p:cNvPicPr>
            <a:picLocks noChangeAspect="1" noChangeArrowheads="1"/>
          </p:cNvPicPr>
          <p:nvPr/>
        </p:nvPicPr>
        <p:blipFill>
          <a:blip r:embed="rId2" cstate="print"/>
          <a:srcRect/>
          <a:stretch>
            <a:fillRect/>
          </a:stretch>
        </p:blipFill>
        <p:spPr bwMode="auto">
          <a:xfrm>
            <a:off x="0" y="4876800"/>
            <a:ext cx="4000496" cy="1981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428604"/>
            <a:ext cx="8715436" cy="5697559"/>
          </a:xfrm>
        </p:spPr>
        <p:txBody>
          <a:bodyPr/>
          <a:lstStyle/>
          <a:p>
            <a:pPr algn="r" rtl="1">
              <a:buNone/>
            </a:pPr>
            <a:r>
              <a:rPr lang="fa-IR" b="1" dirty="0" smtClean="0"/>
              <a:t>4.ثبت دستورات تلفنی:</a:t>
            </a:r>
            <a:br>
              <a:rPr lang="fa-IR" b="1" dirty="0" smtClean="0"/>
            </a:br>
            <a:endParaRPr lang="fa-IR" b="1" dirty="0" smtClean="0"/>
          </a:p>
          <a:p>
            <a:pPr algn="r" rtl="1">
              <a:buNone/>
            </a:pPr>
            <a:r>
              <a:rPr lang="fa-IR" dirty="0" smtClean="0"/>
              <a:t>این نوع دستورات معمولاً بین پزشک و پرستار تبادل می شود.</a:t>
            </a:r>
            <a:br>
              <a:rPr lang="fa-IR" dirty="0" smtClean="0"/>
            </a:br>
            <a:r>
              <a:rPr lang="fa-IR" dirty="0" smtClean="0"/>
              <a:t>دستورات تلفنی باید توسط پرستار مراقبت دهنده به بیمار در حضور پرستار دیگر به صورت واضح تکرار گردد و سپس پرستاردستورات پزشک را در فرم دستورات پزشک به عنوان سند دائمی ثبت نماید و آن را امضا کند. پرستار شاهد نیز باید پس از تایید مهر و امضا نماید.</a:t>
            </a:r>
            <a:br>
              <a:rPr lang="fa-IR" dirty="0" smtClean="0"/>
            </a:br>
            <a:endParaRPr lang="fa-IR" dirty="0"/>
          </a:p>
        </p:txBody>
      </p:sp>
      <p:sp>
        <p:nvSpPr>
          <p:cNvPr id="3" name="Slide Number Placeholder 2"/>
          <p:cNvSpPr>
            <a:spLocks noGrp="1"/>
          </p:cNvSpPr>
          <p:nvPr>
            <p:ph type="sldNum" sz="quarter" idx="12"/>
          </p:nvPr>
        </p:nvSpPr>
        <p:spPr>
          <a:xfrm>
            <a:off x="4000496" y="6421461"/>
            <a:ext cx="1161826" cy="365125"/>
          </a:xfrm>
        </p:spPr>
        <p:txBody>
          <a:bodyPr/>
          <a:lstStyle/>
          <a:p>
            <a:fld id="{291DD932-9D7E-456D-9987-EA93ABF84F69}" type="slidenum">
              <a:rPr lang="en-US" sz="1600" smtClean="0"/>
              <a:pPr/>
              <a:t>15</a:t>
            </a:fld>
            <a:endParaRPr lang="en-US" sz="1600" dirty="0"/>
          </a:p>
        </p:txBody>
      </p:sp>
      <p:pic>
        <p:nvPicPr>
          <p:cNvPr id="7170" name="Picture 2" descr="C:\Users\iran\Desktop\90200052c72a42079dd18b0e51fe7fce.png"/>
          <p:cNvPicPr>
            <a:picLocks noChangeAspect="1" noChangeArrowheads="1"/>
          </p:cNvPicPr>
          <p:nvPr/>
        </p:nvPicPr>
        <p:blipFill>
          <a:blip r:embed="rId2"/>
          <a:srcRect/>
          <a:stretch>
            <a:fillRect/>
          </a:stretch>
        </p:blipFill>
        <p:spPr bwMode="auto">
          <a:xfrm>
            <a:off x="0" y="3786190"/>
            <a:ext cx="9144000" cy="26432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500042"/>
            <a:ext cx="8715435" cy="5626121"/>
          </a:xfrm>
        </p:spPr>
        <p:txBody>
          <a:bodyPr>
            <a:normAutofit fontScale="70000" lnSpcReduction="20000"/>
          </a:bodyPr>
          <a:lstStyle/>
          <a:p>
            <a:pPr algn="r" rtl="1">
              <a:buNone/>
            </a:pPr>
            <a:r>
              <a:rPr lang="fa-IR" sz="2800" dirty="0" smtClean="0"/>
              <a:t>باید این نوع دستورات فقط در موارد اورژانس گرفته شود.</a:t>
            </a:r>
          </a:p>
          <a:p>
            <a:pPr algn="r" rtl="1">
              <a:buNone/>
            </a:pPr>
            <a:endParaRPr lang="fa-IR" sz="2800" dirty="0" smtClean="0"/>
          </a:p>
          <a:p>
            <a:pPr algn="r" rtl="1">
              <a:buNone/>
            </a:pPr>
            <a:r>
              <a:rPr lang="fa-IR" sz="2800" dirty="0" smtClean="0"/>
              <a:t>وضوح پیام در این امر بسیار مهم و ضروری است.</a:t>
            </a:r>
          </a:p>
          <a:p>
            <a:pPr algn="r" rtl="1">
              <a:buNone/>
            </a:pPr>
            <a:endParaRPr lang="fa-IR" sz="2800" dirty="0" smtClean="0"/>
          </a:p>
          <a:p>
            <a:pPr algn="r" rtl="1">
              <a:buNone/>
            </a:pPr>
            <a:r>
              <a:rPr lang="fa-IR" sz="2800" dirty="0" smtClean="0"/>
              <a:t>چنانچه پزشک در دادن دستورات تلفنی عجله داشت؛ حتماً سوالاتی را دسته بندی و در زمان گرفتن دستورات از پزشک مطرح نمایید، تا از سوء تفاهم و عدم درک مناسب پیشگیری شود.</a:t>
            </a:r>
          </a:p>
          <a:p>
            <a:pPr algn="r" rtl="1">
              <a:buNone/>
            </a:pPr>
            <a:r>
              <a:rPr lang="fa-IR" sz="2800" dirty="0" smtClean="0"/>
              <a:t>به طور واضح نام بیمار و تشخیص پزشکی بیمار را مشخص نمایید.</a:t>
            </a:r>
          </a:p>
          <a:p>
            <a:pPr algn="r" rtl="1">
              <a:buNone/>
            </a:pPr>
            <a:endParaRPr lang="fa-IR" sz="2800" dirty="0" smtClean="0"/>
          </a:p>
          <a:p>
            <a:pPr algn="r" rtl="1">
              <a:buNone/>
            </a:pPr>
            <a:r>
              <a:rPr lang="fa-IR" sz="2800" dirty="0" smtClean="0"/>
              <a:t>هر دستوری را که پزشک تجویز نموده است؛ مجدداً تکرار نمایید.</a:t>
            </a:r>
          </a:p>
          <a:p>
            <a:pPr algn="r" rtl="1">
              <a:buNone/>
            </a:pPr>
            <a:endParaRPr lang="fa-IR" sz="2800" dirty="0" smtClean="0"/>
          </a:p>
          <a:p>
            <a:pPr algn="r" rtl="1">
              <a:buNone/>
            </a:pPr>
            <a:r>
              <a:rPr lang="fa-IR" sz="2800" dirty="0" smtClean="0"/>
              <a:t>تاریخ و زمان دستورات تلفنی را دقیق ثبت نمایید. نام بیمار، پرستار و پزشک را در دستور کامل نمایید.</a:t>
            </a:r>
          </a:p>
          <a:p>
            <a:pPr algn="r" rtl="1">
              <a:buNone/>
            </a:pPr>
            <a:r>
              <a:rPr lang="fa-IR" sz="2800" dirty="0" smtClean="0"/>
              <a:t>لازم است دستورات تلفنی و دستورات</a:t>
            </a:r>
          </a:p>
          <a:p>
            <a:pPr algn="r" rtl="1">
              <a:buNone/>
            </a:pPr>
            <a:r>
              <a:rPr lang="fa-IR" sz="2800" dirty="0" smtClean="0"/>
              <a:t> شفاهی توسط دو نفر پرستار تایید و </a:t>
            </a:r>
          </a:p>
          <a:p>
            <a:pPr algn="r" rtl="1">
              <a:buNone/>
            </a:pPr>
            <a:r>
              <a:rPr lang="fa-IR" sz="2800" dirty="0" smtClean="0"/>
              <a:t>به وسیله هر دو پرستارامضا گردد.</a:t>
            </a:r>
          </a:p>
          <a:p>
            <a:pPr algn="r" rtl="1">
              <a:buNone/>
            </a:pPr>
            <a:r>
              <a:rPr lang="fa-IR" sz="2800" dirty="0" smtClean="0"/>
              <a:t>حداکثر تا 24ساعت به امضای پزشک </a:t>
            </a:r>
          </a:p>
          <a:p>
            <a:pPr algn="r" rtl="1">
              <a:buNone/>
            </a:pPr>
            <a:r>
              <a:rPr lang="fa-IR" dirty="0" smtClean="0"/>
              <a:t>برسد.</a:t>
            </a:r>
            <a:br>
              <a:rPr lang="fa-IR" dirty="0" smtClean="0"/>
            </a:br>
            <a:r>
              <a:rPr lang="fa-IR" dirty="0" smtClean="0"/>
              <a:t/>
            </a:r>
            <a:br>
              <a:rPr lang="fa-IR" dirty="0" smtClean="0"/>
            </a:br>
            <a:endParaRPr lang="fa-IR" dirty="0" smtClean="0"/>
          </a:p>
        </p:txBody>
      </p:sp>
      <p:sp>
        <p:nvSpPr>
          <p:cNvPr id="3" name="Slide Number Placeholder 2"/>
          <p:cNvSpPr>
            <a:spLocks noGrp="1"/>
          </p:cNvSpPr>
          <p:nvPr>
            <p:ph type="sldNum" sz="quarter" idx="12"/>
          </p:nvPr>
        </p:nvSpPr>
        <p:spPr>
          <a:xfrm>
            <a:off x="4981810" y="6250163"/>
            <a:ext cx="1161826" cy="365125"/>
          </a:xfrm>
        </p:spPr>
        <p:txBody>
          <a:bodyPr/>
          <a:lstStyle/>
          <a:p>
            <a:fld id="{291DD932-9D7E-456D-9987-EA93ABF84F69}" type="slidenum">
              <a:rPr lang="en-US" sz="1600" smtClean="0"/>
              <a:pPr/>
              <a:t>16</a:t>
            </a:fld>
            <a:endParaRPr lang="en-US" sz="1600" dirty="0"/>
          </a:p>
        </p:txBody>
      </p:sp>
      <p:pic>
        <p:nvPicPr>
          <p:cNvPr id="8194" name="Picture 2" descr="C:\Users\iran\Desktop\6a2a391e3b3042d1addc7435bcfa4430.png"/>
          <p:cNvPicPr>
            <a:picLocks noChangeAspect="1" noChangeArrowheads="1"/>
          </p:cNvPicPr>
          <p:nvPr/>
        </p:nvPicPr>
        <p:blipFill>
          <a:blip r:embed="rId2"/>
          <a:srcRect/>
          <a:stretch>
            <a:fillRect/>
          </a:stretch>
        </p:blipFill>
        <p:spPr bwMode="auto">
          <a:xfrm>
            <a:off x="0" y="4643446"/>
            <a:ext cx="5000628" cy="22145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571480"/>
            <a:ext cx="8715435" cy="5554683"/>
          </a:xfrm>
        </p:spPr>
        <p:txBody>
          <a:bodyPr/>
          <a:lstStyle/>
          <a:p>
            <a:pPr algn="r" rtl="1">
              <a:buNone/>
            </a:pPr>
            <a:r>
              <a:rPr lang="fa-IR" b="1" dirty="0" smtClean="0"/>
              <a:t>5.صحیح موارد اشتباه در گزارش پرستاری:</a:t>
            </a:r>
            <a:br>
              <a:rPr lang="fa-IR" b="1" dirty="0" smtClean="0"/>
            </a:br>
            <a:r>
              <a:rPr lang="fa-IR" dirty="0" smtClean="0"/>
              <a:t>هرگاه در ثبت پرونده های پزشکی خطایی رخ دهد لازم است رویه مناسب تصحیح خطا دنبال شود:</a:t>
            </a:r>
            <a:br>
              <a:rPr lang="fa-IR" dirty="0" smtClean="0"/>
            </a:br>
            <a:r>
              <a:rPr lang="fa-IR" dirty="0" smtClean="0"/>
              <a:t>روی موردی که اشتباه ثبت شده خط با خودکار قرمز کشیده شود (به نحوی که قابل خواندن باشد) </a:t>
            </a:r>
          </a:p>
          <a:p>
            <a:pPr algn="r" rtl="1">
              <a:buNone/>
            </a:pPr>
            <a:r>
              <a:rPr lang="fa-IR" dirty="0" smtClean="0"/>
              <a:t> در قسمت بالای مورداشتباه بنوسید: اشتباه در ثبت</a:t>
            </a:r>
            <a:br>
              <a:rPr lang="fa-IR" dirty="0" smtClean="0"/>
            </a:br>
            <a:r>
              <a:rPr lang="fa-IR" dirty="0" smtClean="0"/>
              <a:t>گزارش صحیح در ادامه همان گزارش و یا در پایان گزارش همان شیفت نوشته شود. </a:t>
            </a:r>
            <a:br>
              <a:rPr lang="fa-IR" dirty="0" smtClean="0"/>
            </a:br>
            <a:r>
              <a:rPr lang="fa-IR" dirty="0" smtClean="0"/>
              <a:t> </a:t>
            </a:r>
            <a:endParaRPr lang="fa-IR" dirty="0">
              <a:solidFill>
                <a:srgbClr val="FF0000"/>
              </a:solidFill>
            </a:endParaRPr>
          </a:p>
        </p:txBody>
      </p:sp>
      <p:sp>
        <p:nvSpPr>
          <p:cNvPr id="3" name="Slide Number Placeholder 2"/>
          <p:cNvSpPr>
            <a:spLocks noGrp="1"/>
          </p:cNvSpPr>
          <p:nvPr>
            <p:ph type="sldNum" sz="quarter" idx="12"/>
          </p:nvPr>
        </p:nvSpPr>
        <p:spPr>
          <a:xfrm>
            <a:off x="3991088" y="6350023"/>
            <a:ext cx="1161826" cy="365125"/>
          </a:xfrm>
        </p:spPr>
        <p:txBody>
          <a:bodyPr/>
          <a:lstStyle/>
          <a:p>
            <a:pPr rtl="1"/>
            <a:fld id="{291DD932-9D7E-456D-9987-EA93ABF84F69}" type="slidenum">
              <a:rPr lang="en-US" sz="1600" smtClean="0"/>
              <a:pPr rtl="1"/>
              <a:t>17</a:t>
            </a:fld>
            <a:endParaRPr lang="en-US" sz="1600" dirty="0"/>
          </a:p>
        </p:txBody>
      </p:sp>
      <p:pic>
        <p:nvPicPr>
          <p:cNvPr id="9218" name="Picture 2" descr="C:\Users\iran\Desktop\1-1.jpg"/>
          <p:cNvPicPr>
            <a:picLocks noChangeAspect="1" noChangeArrowheads="1"/>
          </p:cNvPicPr>
          <p:nvPr/>
        </p:nvPicPr>
        <p:blipFill>
          <a:blip r:embed="rId2"/>
          <a:srcRect/>
          <a:stretch>
            <a:fillRect/>
          </a:stretch>
        </p:blipFill>
        <p:spPr bwMode="auto">
          <a:xfrm>
            <a:off x="285720" y="4714884"/>
            <a:ext cx="8643998" cy="2095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3" y="928670"/>
            <a:ext cx="8715436" cy="5357850"/>
          </a:xfrm>
        </p:spPr>
        <p:txBody>
          <a:bodyPr/>
          <a:lstStyle/>
          <a:p>
            <a:pPr algn="r" rtl="1">
              <a:buNone/>
            </a:pPr>
            <a:r>
              <a:rPr lang="fa-IR" dirty="0" smtClean="0"/>
              <a:t>هرگز نباید موردی که اشتباه ثبت شده پاک کرده یا با کشیدن مارکر، لاک غلط گیر و یا نوشتن مورد صحیح بر روی آن تغییرداد.</a:t>
            </a:r>
            <a:br>
              <a:rPr lang="fa-IR" dirty="0" smtClean="0"/>
            </a:br>
            <a:endParaRPr lang="fa-IR" dirty="0" smtClean="0"/>
          </a:p>
          <a:p>
            <a:pPr algn="r" rtl="1">
              <a:buNone/>
            </a:pPr>
            <a:r>
              <a:rPr lang="fa-IR" dirty="0" smtClean="0"/>
              <a:t>لازم است پس از اصلاح خطا مستند سازی، تعداد موارد اصلاح خطا به حروف توسط فرد مستند ساز ثبت و مهر و امضاء گردد.</a:t>
            </a:r>
            <a:br>
              <a:rPr lang="fa-IR" dirty="0" smtClean="0"/>
            </a:br>
            <a:endParaRPr lang="fa-IR" dirty="0">
              <a:solidFill>
                <a:srgbClr val="FF0000"/>
              </a:solidFill>
            </a:endParaRPr>
          </a:p>
        </p:txBody>
      </p:sp>
      <p:sp>
        <p:nvSpPr>
          <p:cNvPr id="3" name="Slide Number Placeholder 2"/>
          <p:cNvSpPr>
            <a:spLocks noGrp="1"/>
          </p:cNvSpPr>
          <p:nvPr>
            <p:ph type="sldNum" sz="quarter" idx="12"/>
          </p:nvPr>
        </p:nvSpPr>
        <p:spPr>
          <a:xfrm>
            <a:off x="3991088" y="6421461"/>
            <a:ext cx="1161826" cy="365125"/>
          </a:xfrm>
        </p:spPr>
        <p:txBody>
          <a:bodyPr/>
          <a:lstStyle/>
          <a:p>
            <a:fld id="{291DD932-9D7E-456D-9987-EA93ABF84F69}" type="slidenum">
              <a:rPr lang="en-US" sz="1600" smtClean="0"/>
              <a:pPr/>
              <a:t>18</a:t>
            </a:fld>
            <a:endParaRPr lang="en-US" sz="1600" dirty="0"/>
          </a:p>
        </p:txBody>
      </p:sp>
      <p:pic>
        <p:nvPicPr>
          <p:cNvPr id="10242" name="Picture 2" descr="C:\Users\iran\Desktop\رشته-پرستاري.jpg"/>
          <p:cNvPicPr>
            <a:picLocks noChangeAspect="1" noChangeArrowheads="1"/>
          </p:cNvPicPr>
          <p:nvPr/>
        </p:nvPicPr>
        <p:blipFill>
          <a:blip r:embed="rId2"/>
          <a:srcRect/>
          <a:stretch>
            <a:fillRect/>
          </a:stretch>
        </p:blipFill>
        <p:spPr bwMode="auto">
          <a:xfrm>
            <a:off x="214282" y="3714752"/>
            <a:ext cx="8715436" cy="264319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285860"/>
            <a:ext cx="8715436" cy="4840303"/>
          </a:xfrm>
        </p:spPr>
        <p:txBody>
          <a:bodyPr/>
          <a:lstStyle/>
          <a:p>
            <a:pPr algn="r" rtl="1">
              <a:buNone/>
            </a:pPr>
            <a:r>
              <a:rPr lang="fa-IR" dirty="0" smtClean="0"/>
              <a:t>گزارش تغییر شیفت</a:t>
            </a:r>
          </a:p>
          <a:p>
            <a:pPr algn="r" rtl="1">
              <a:buNone/>
            </a:pPr>
            <a:r>
              <a:rPr lang="fa-IR" dirty="0" smtClean="0"/>
              <a:t>گزارش اعزام</a:t>
            </a:r>
          </a:p>
          <a:p>
            <a:pPr algn="r" rtl="1">
              <a:buNone/>
            </a:pPr>
            <a:r>
              <a:rPr lang="fa-IR" dirty="0" smtClean="0"/>
              <a:t>گزارش تحویل بیمار به بخش دیگر</a:t>
            </a:r>
            <a:endParaRPr lang="fa-IR" dirty="0"/>
          </a:p>
        </p:txBody>
      </p:sp>
      <p:sp>
        <p:nvSpPr>
          <p:cNvPr id="3" name="Slide Number Placeholder 2"/>
          <p:cNvSpPr>
            <a:spLocks noGrp="1"/>
          </p:cNvSpPr>
          <p:nvPr>
            <p:ph type="sldNum" sz="quarter" idx="12"/>
          </p:nvPr>
        </p:nvSpPr>
        <p:spPr>
          <a:xfrm>
            <a:off x="3991088" y="6350023"/>
            <a:ext cx="1161826" cy="365125"/>
          </a:xfrm>
        </p:spPr>
        <p:txBody>
          <a:bodyPr/>
          <a:lstStyle/>
          <a:p>
            <a:fld id="{291DD932-9D7E-456D-9987-EA93ABF84F69}" type="slidenum">
              <a:rPr lang="en-US" sz="1600" smtClean="0"/>
              <a:pPr/>
              <a:t>19</a:t>
            </a:fld>
            <a:endParaRPr lang="en-US" sz="1600" dirty="0"/>
          </a:p>
        </p:txBody>
      </p:sp>
      <p:sp>
        <p:nvSpPr>
          <p:cNvPr id="4" name="Title 3"/>
          <p:cNvSpPr>
            <a:spLocks noGrp="1"/>
          </p:cNvSpPr>
          <p:nvPr>
            <p:ph type="title"/>
          </p:nvPr>
        </p:nvSpPr>
        <p:spPr>
          <a:xfrm>
            <a:off x="457200" y="338328"/>
            <a:ext cx="8229600" cy="804656"/>
          </a:xfrm>
        </p:spPr>
        <p:txBody>
          <a:bodyPr/>
          <a:lstStyle/>
          <a:p>
            <a:pPr rtl="1"/>
            <a:r>
              <a:rPr lang="fa-IR" dirty="0" smtClean="0">
                <a:solidFill>
                  <a:schemeClr val="tx1"/>
                </a:solidFill>
              </a:rPr>
              <a:t>گزارش شفاهی</a:t>
            </a:r>
            <a:endParaRPr lang="fa-IR" dirty="0">
              <a:solidFill>
                <a:schemeClr val="tx1"/>
              </a:solidFill>
            </a:endParaRPr>
          </a:p>
        </p:txBody>
      </p:sp>
      <p:pic>
        <p:nvPicPr>
          <p:cNvPr id="11266" name="Picture 2" descr="C:\Users\iran\Desktop\پرستار-کودک-در-منزل.jpg"/>
          <p:cNvPicPr>
            <a:picLocks noChangeAspect="1" noChangeArrowheads="1"/>
          </p:cNvPicPr>
          <p:nvPr/>
        </p:nvPicPr>
        <p:blipFill>
          <a:blip r:embed="rId2"/>
          <a:srcRect/>
          <a:stretch>
            <a:fillRect/>
          </a:stretch>
        </p:blipFill>
        <p:spPr bwMode="auto">
          <a:xfrm>
            <a:off x="0" y="3214686"/>
            <a:ext cx="9144000" cy="28575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357562"/>
            <a:ext cx="8643998" cy="3357586"/>
          </a:xfrm>
        </p:spPr>
        <p:txBody>
          <a:bodyPr>
            <a:normAutofit lnSpcReduction="10000"/>
          </a:bodyPr>
          <a:lstStyle/>
          <a:p>
            <a:pPr marL="0" indent="0" algn="ctr" rtl="1">
              <a:buNone/>
            </a:pPr>
            <a:endParaRPr lang="fa-IR" sz="3200" dirty="0" smtClean="0">
              <a:solidFill>
                <a:schemeClr val="tx1"/>
              </a:solidFill>
              <a:cs typeface="B Titr" pitchFamily="2" charset="-78"/>
            </a:endParaRPr>
          </a:p>
          <a:p>
            <a:pPr marL="0" indent="0" algn="ctr" rtl="1">
              <a:buNone/>
            </a:pPr>
            <a:endParaRPr lang="fa-IR" sz="3200" dirty="0" smtClean="0">
              <a:solidFill>
                <a:schemeClr val="tx1"/>
              </a:solidFill>
              <a:cs typeface="B Titr" pitchFamily="2" charset="-78"/>
            </a:endParaRPr>
          </a:p>
          <a:p>
            <a:pPr marL="0" indent="0" algn="ctr" rtl="1">
              <a:buNone/>
            </a:pPr>
            <a:endParaRPr lang="fa-IR" sz="3200" dirty="0" smtClean="0">
              <a:solidFill>
                <a:schemeClr val="tx1"/>
              </a:solidFill>
              <a:cs typeface="B Titr" pitchFamily="2" charset="-78"/>
            </a:endParaRPr>
          </a:p>
          <a:p>
            <a:pPr marL="0" indent="0" algn="ctr" rtl="1">
              <a:buNone/>
            </a:pPr>
            <a:r>
              <a:rPr lang="fa-IR" sz="3200" dirty="0" smtClean="0">
                <a:solidFill>
                  <a:schemeClr val="tx1"/>
                </a:solidFill>
                <a:cs typeface="B Titr" pitchFamily="2" charset="-78"/>
              </a:rPr>
              <a:t>گردآورنده:</a:t>
            </a:r>
          </a:p>
          <a:p>
            <a:pPr marL="0" indent="0" algn="ctr" rtl="1">
              <a:buNone/>
            </a:pPr>
            <a:r>
              <a:rPr lang="fa-IR" sz="2800" dirty="0" smtClean="0">
                <a:solidFill>
                  <a:schemeClr val="tx1"/>
                </a:solidFill>
                <a:cs typeface="B Titr" pitchFamily="2" charset="-78"/>
              </a:rPr>
              <a:t>سیمین زندیه شیرازی</a:t>
            </a:r>
          </a:p>
          <a:p>
            <a:pPr marL="0" indent="0" algn="ctr" rtl="1">
              <a:buNone/>
            </a:pPr>
            <a:r>
              <a:rPr lang="fa-IR" sz="3200" dirty="0" smtClean="0">
                <a:solidFill>
                  <a:schemeClr val="tx1"/>
                </a:solidFill>
                <a:cs typeface="B Titr" pitchFamily="2" charset="-78"/>
              </a:rPr>
              <a:t>مهر 1403</a:t>
            </a:r>
            <a:endParaRPr lang="en-US" sz="3200" dirty="0">
              <a:solidFill>
                <a:schemeClr val="tx1"/>
              </a:solidFill>
              <a:cs typeface="B Titr" pitchFamily="2" charset="-78"/>
            </a:endParaRPr>
          </a:p>
        </p:txBody>
      </p:sp>
      <p:sp>
        <p:nvSpPr>
          <p:cNvPr id="2" name="Title 1"/>
          <p:cNvSpPr>
            <a:spLocks noGrp="1"/>
          </p:cNvSpPr>
          <p:nvPr>
            <p:ph type="title"/>
          </p:nvPr>
        </p:nvSpPr>
        <p:spPr>
          <a:xfrm>
            <a:off x="357158" y="642918"/>
            <a:ext cx="8443914" cy="4000528"/>
          </a:xfrm>
        </p:spPr>
        <p:txBody>
          <a:bodyPr>
            <a:noAutofit/>
          </a:bodyPr>
          <a:lstStyle/>
          <a:p>
            <a:r>
              <a:rPr lang="fa-IR" sz="5400" dirty="0" smtClean="0">
                <a:solidFill>
                  <a:schemeClr val="tx1"/>
                </a:solidFill>
                <a:cs typeface="B Titr" pitchFamily="2" charset="-78"/>
              </a:rPr>
              <a:t>گزارش پرستاری</a:t>
            </a:r>
            <a:br>
              <a:rPr lang="fa-IR" sz="5400" dirty="0" smtClean="0">
                <a:solidFill>
                  <a:schemeClr val="tx1"/>
                </a:solidFill>
                <a:cs typeface="B Titr" pitchFamily="2" charset="-78"/>
              </a:rPr>
            </a:br>
            <a:r>
              <a:rPr lang="en-US" sz="5400" dirty="0" smtClean="0">
                <a:solidFill>
                  <a:schemeClr val="tx1"/>
                </a:solidFill>
                <a:cs typeface="B Titr" pitchFamily="2" charset="-78"/>
              </a:rPr>
              <a:t>Nursing report</a:t>
            </a:r>
            <a:endParaRPr lang="en-US" sz="5400" dirty="0">
              <a:solidFill>
                <a:schemeClr val="tx1"/>
              </a:solidFill>
              <a:cs typeface="B Titr" pitchFamily="2" charset="-78"/>
            </a:endParaRPr>
          </a:p>
        </p:txBody>
      </p:sp>
      <p:sp>
        <p:nvSpPr>
          <p:cNvPr id="4" name="Slide Number Placeholder 3"/>
          <p:cNvSpPr>
            <a:spLocks noGrp="1"/>
          </p:cNvSpPr>
          <p:nvPr>
            <p:ph type="sldNum" sz="quarter" idx="12"/>
          </p:nvPr>
        </p:nvSpPr>
        <p:spPr/>
        <p:txBody>
          <a:bodyPr/>
          <a:lstStyle/>
          <a:p>
            <a:r>
              <a:rPr lang="en-US" sz="1600" dirty="0" smtClean="0"/>
              <a:t>2</a:t>
            </a:r>
            <a:endParaRPr lang="en-US" sz="1600" dirty="0"/>
          </a:p>
        </p:txBody>
      </p:sp>
    </p:spTree>
    <p:extLst>
      <p:ext uri="{BB962C8B-B14F-4D97-AF65-F5344CB8AC3E}">
        <p14:creationId xmlns:p14="http://schemas.microsoft.com/office/powerpoint/2010/main" val="2702708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714488"/>
            <a:ext cx="8715436" cy="4643470"/>
          </a:xfrm>
        </p:spPr>
        <p:txBody>
          <a:bodyPr/>
          <a:lstStyle/>
          <a:p>
            <a:pPr algn="r" rtl="1">
              <a:buNone/>
            </a:pPr>
            <a:r>
              <a:rPr lang="fa-IR" dirty="0" smtClean="0"/>
              <a:t>چک دستور ترخیص در پروند ی بیمار</a:t>
            </a:r>
          </a:p>
          <a:p>
            <a:pPr algn="r" rtl="1">
              <a:buNone/>
            </a:pPr>
            <a:r>
              <a:rPr lang="fa-IR" dirty="0" smtClean="0"/>
              <a:t>ذکر وضعیت عمومی بیمار هنگام ترخیص</a:t>
            </a:r>
          </a:p>
          <a:p>
            <a:pPr algn="r" rtl="1">
              <a:buNone/>
            </a:pPr>
            <a:r>
              <a:rPr lang="fa-IR" dirty="0" smtClean="0"/>
              <a:t>ذکر آموزش های مربوطه(پمفلت،خود مراقبتی،ویزیت بعدی)</a:t>
            </a:r>
          </a:p>
          <a:p>
            <a:pPr algn="r" rtl="1">
              <a:buNone/>
            </a:pPr>
            <a:r>
              <a:rPr lang="fa-IR" dirty="0" smtClean="0"/>
              <a:t>ثبت گزارش پرستاری</a:t>
            </a:r>
            <a:endParaRPr lang="fa-IR" dirty="0"/>
          </a:p>
        </p:txBody>
      </p:sp>
      <p:sp>
        <p:nvSpPr>
          <p:cNvPr id="3" name="Slide Number Placeholder 2"/>
          <p:cNvSpPr>
            <a:spLocks noGrp="1"/>
          </p:cNvSpPr>
          <p:nvPr>
            <p:ph type="sldNum" sz="quarter" idx="12"/>
          </p:nvPr>
        </p:nvSpPr>
        <p:spPr>
          <a:xfrm>
            <a:off x="3991088" y="6421461"/>
            <a:ext cx="1161826" cy="365125"/>
          </a:xfrm>
        </p:spPr>
        <p:txBody>
          <a:bodyPr/>
          <a:lstStyle/>
          <a:p>
            <a:fld id="{291DD932-9D7E-456D-9987-EA93ABF84F69}" type="slidenum">
              <a:rPr lang="en-US" sz="1600" smtClean="0"/>
              <a:pPr/>
              <a:t>20</a:t>
            </a:fld>
            <a:endParaRPr lang="en-US" sz="1600" dirty="0"/>
          </a:p>
        </p:txBody>
      </p:sp>
      <p:sp>
        <p:nvSpPr>
          <p:cNvPr id="4" name="Title 3"/>
          <p:cNvSpPr>
            <a:spLocks noGrp="1"/>
          </p:cNvSpPr>
          <p:nvPr>
            <p:ph type="title"/>
          </p:nvPr>
        </p:nvSpPr>
        <p:spPr>
          <a:xfrm>
            <a:off x="457200" y="338328"/>
            <a:ext cx="8229600" cy="1161846"/>
          </a:xfrm>
        </p:spPr>
        <p:txBody>
          <a:bodyPr/>
          <a:lstStyle/>
          <a:p>
            <a:pPr rtl="1"/>
            <a:r>
              <a:rPr lang="fa-IR" dirty="0" smtClean="0">
                <a:solidFill>
                  <a:schemeClr val="tx1"/>
                </a:solidFill>
              </a:rPr>
              <a:t>گزارش ترخیص</a:t>
            </a:r>
            <a:endParaRPr lang="fa-IR" dirty="0">
              <a:solidFill>
                <a:schemeClr val="tx1"/>
              </a:solidFill>
            </a:endParaRPr>
          </a:p>
        </p:txBody>
      </p:sp>
      <p:pic>
        <p:nvPicPr>
          <p:cNvPr id="1026" name="Picture 2" descr="C:\Users\iran\Desktop\فرآيند-پرستاري2.jpg"/>
          <p:cNvPicPr>
            <a:picLocks noChangeAspect="1" noChangeArrowheads="1"/>
          </p:cNvPicPr>
          <p:nvPr/>
        </p:nvPicPr>
        <p:blipFill>
          <a:blip r:embed="rId2"/>
          <a:srcRect/>
          <a:stretch>
            <a:fillRect/>
          </a:stretch>
        </p:blipFill>
        <p:spPr bwMode="auto">
          <a:xfrm>
            <a:off x="2143108" y="4143380"/>
            <a:ext cx="4714908" cy="212693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643050"/>
            <a:ext cx="8643998" cy="4411675"/>
          </a:xfrm>
        </p:spPr>
        <p:txBody>
          <a:bodyPr/>
          <a:lstStyle/>
          <a:p>
            <a:pPr algn="r" rtl="1">
              <a:buNone/>
            </a:pPr>
            <a:r>
              <a:rPr lang="fa-IR" dirty="0" smtClean="0"/>
              <a:t>ساعت بدحال شدن بیمار و اعلام کد99</a:t>
            </a:r>
          </a:p>
          <a:p>
            <a:pPr algn="r" rtl="1">
              <a:buNone/>
            </a:pPr>
            <a:r>
              <a:rPr lang="fa-IR" dirty="0" smtClean="0"/>
              <a:t>ساعت حضور هر یک از اعضای تیم احیا بر بالین بیمار </a:t>
            </a:r>
          </a:p>
          <a:p>
            <a:pPr algn="r" rtl="1">
              <a:buNone/>
            </a:pPr>
            <a:r>
              <a:rPr lang="fa-IR" dirty="0" smtClean="0"/>
              <a:t>ثبت تمامی اقدامات با ذکر ساعت و فرد انجام دهنده</a:t>
            </a:r>
          </a:p>
          <a:p>
            <a:pPr algn="r" rtl="1">
              <a:buNone/>
            </a:pPr>
            <a:r>
              <a:rPr lang="fa-IR" dirty="0" smtClean="0"/>
              <a:t>ثبت داروهای حین احیا </a:t>
            </a:r>
          </a:p>
          <a:p>
            <a:pPr algn="r" rtl="1">
              <a:buNone/>
            </a:pPr>
            <a:r>
              <a:rPr lang="fa-IR" dirty="0" smtClean="0"/>
              <a:t>نتیجه </a:t>
            </a:r>
            <a:r>
              <a:rPr lang="en-US" dirty="0" smtClean="0"/>
              <a:t>CPR</a:t>
            </a:r>
            <a:endParaRPr lang="fa-IR" dirty="0" smtClean="0"/>
          </a:p>
          <a:p>
            <a:pPr algn="r" rtl="1">
              <a:buNone/>
            </a:pPr>
            <a:r>
              <a:rPr lang="fa-IR" dirty="0" smtClean="0"/>
              <a:t>ساعت پایان احیا و نتیجه ی آن</a:t>
            </a:r>
          </a:p>
          <a:p>
            <a:pPr algn="r" rtl="1">
              <a:buNone/>
            </a:pPr>
            <a:r>
              <a:rPr lang="fa-IR" dirty="0" smtClean="0"/>
              <a:t>در صورت فوت بیمار خارج کردن تمام اتصالات توسط پرستار </a:t>
            </a:r>
          </a:p>
          <a:p>
            <a:pPr algn="r" rtl="1">
              <a:buNone/>
            </a:pPr>
            <a:r>
              <a:rPr lang="fa-IR" dirty="0" smtClean="0"/>
              <a:t>کاور جسد با حفظ حریم بیمار و اخلاق حرفه ای</a:t>
            </a:r>
            <a:endParaRPr lang="fa-IR" dirty="0"/>
          </a:p>
        </p:txBody>
      </p:sp>
      <p:sp>
        <p:nvSpPr>
          <p:cNvPr id="3" name="Slide Number Placeholder 2"/>
          <p:cNvSpPr>
            <a:spLocks noGrp="1"/>
          </p:cNvSpPr>
          <p:nvPr>
            <p:ph type="sldNum" sz="quarter" idx="12"/>
          </p:nvPr>
        </p:nvSpPr>
        <p:spPr/>
        <p:txBody>
          <a:bodyPr/>
          <a:lstStyle/>
          <a:p>
            <a:fld id="{291DD932-9D7E-456D-9987-EA93ABF84F69}" type="slidenum">
              <a:rPr lang="en-US" smtClean="0"/>
              <a:pPr/>
              <a:t>21</a:t>
            </a:fld>
            <a:endParaRPr lang="en-US"/>
          </a:p>
        </p:txBody>
      </p:sp>
      <p:sp>
        <p:nvSpPr>
          <p:cNvPr id="4" name="Title 3"/>
          <p:cNvSpPr>
            <a:spLocks noGrp="1"/>
          </p:cNvSpPr>
          <p:nvPr>
            <p:ph type="title"/>
          </p:nvPr>
        </p:nvSpPr>
        <p:spPr/>
        <p:txBody>
          <a:bodyPr>
            <a:normAutofit fontScale="90000"/>
          </a:bodyPr>
          <a:lstStyle/>
          <a:p>
            <a:r>
              <a:rPr lang="fa-IR" dirty="0" smtClean="0">
                <a:solidFill>
                  <a:schemeClr val="tx1"/>
                </a:solidFill>
              </a:rPr>
              <a:t>گزارش احیاء قلبی ریوی</a:t>
            </a:r>
            <a:br>
              <a:rPr lang="fa-IR" dirty="0" smtClean="0">
                <a:solidFill>
                  <a:schemeClr val="tx1"/>
                </a:solidFill>
              </a:rPr>
            </a:br>
            <a:r>
              <a:rPr lang="en-US" dirty="0" smtClean="0">
                <a:solidFill>
                  <a:schemeClr val="tx1"/>
                </a:solidFill>
              </a:rPr>
              <a:t>CPR</a:t>
            </a:r>
            <a:endParaRPr lang="fa-IR"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142984"/>
            <a:ext cx="8715435" cy="5286412"/>
          </a:xfrm>
        </p:spPr>
        <p:txBody>
          <a:bodyPr/>
          <a:lstStyle/>
          <a:p>
            <a:pPr algn="just" rtl="1">
              <a:buNone/>
            </a:pPr>
            <a:r>
              <a:rPr lang="fa-IR" dirty="0" smtClean="0">
                <a:solidFill>
                  <a:srgbClr val="C00000"/>
                </a:solidFill>
              </a:rPr>
              <a:t>وضعیت عمومی قبل از فوت</a:t>
            </a:r>
          </a:p>
          <a:p>
            <a:pPr algn="just" rtl="1">
              <a:buNone/>
            </a:pPr>
            <a:r>
              <a:rPr lang="fa-IR" dirty="0" smtClean="0">
                <a:solidFill>
                  <a:srgbClr val="C00000"/>
                </a:solidFill>
              </a:rPr>
              <a:t>ثبت ساعت بدحال شدن</a:t>
            </a:r>
          </a:p>
          <a:p>
            <a:pPr algn="just" rtl="1">
              <a:buNone/>
            </a:pPr>
            <a:r>
              <a:rPr lang="fa-IR" dirty="0" smtClean="0">
                <a:solidFill>
                  <a:srgbClr val="C00000"/>
                </a:solidFill>
              </a:rPr>
              <a:t>ثبت ساعت فوت و نحوه ی صدور گواهی فوت</a:t>
            </a:r>
          </a:p>
          <a:p>
            <a:pPr algn="just" rtl="1">
              <a:buNone/>
            </a:pPr>
            <a:r>
              <a:rPr lang="fa-IR" dirty="0" smtClean="0">
                <a:solidFill>
                  <a:srgbClr val="C00000"/>
                </a:solidFill>
              </a:rPr>
              <a:t>جسد توسط چه کسی تحویل سردخانه شده است</a:t>
            </a:r>
          </a:p>
          <a:p>
            <a:pPr algn="just" rtl="1">
              <a:buNone/>
            </a:pPr>
            <a:r>
              <a:rPr lang="fa-IR" dirty="0" smtClean="0">
                <a:solidFill>
                  <a:srgbClr val="C00000"/>
                </a:solidFill>
              </a:rPr>
              <a:t>ثبت نام بیمار روی کاور جسد</a:t>
            </a:r>
          </a:p>
          <a:p>
            <a:pPr algn="just" rtl="1">
              <a:buNone/>
            </a:pPr>
            <a:endParaRPr lang="fa-IR" dirty="0" smtClean="0">
              <a:solidFill>
                <a:srgbClr val="C00000"/>
              </a:solidFill>
            </a:endParaRPr>
          </a:p>
        </p:txBody>
      </p:sp>
      <p:sp>
        <p:nvSpPr>
          <p:cNvPr id="3" name="Slide Number Placeholder 2"/>
          <p:cNvSpPr>
            <a:spLocks noGrp="1"/>
          </p:cNvSpPr>
          <p:nvPr>
            <p:ph type="sldNum" sz="quarter" idx="12"/>
          </p:nvPr>
        </p:nvSpPr>
        <p:spPr>
          <a:xfrm>
            <a:off x="3991088" y="6350023"/>
            <a:ext cx="1161826" cy="365125"/>
          </a:xfrm>
        </p:spPr>
        <p:txBody>
          <a:bodyPr/>
          <a:lstStyle/>
          <a:p>
            <a:fld id="{291DD932-9D7E-456D-9987-EA93ABF84F69}" type="slidenum">
              <a:rPr lang="en-US" sz="1600" smtClean="0"/>
              <a:pPr/>
              <a:t>22</a:t>
            </a:fld>
            <a:endParaRPr lang="en-US" sz="1600" dirty="0"/>
          </a:p>
        </p:txBody>
      </p:sp>
      <p:sp>
        <p:nvSpPr>
          <p:cNvPr id="4" name="Title 3"/>
          <p:cNvSpPr>
            <a:spLocks noGrp="1"/>
          </p:cNvSpPr>
          <p:nvPr>
            <p:ph type="title"/>
          </p:nvPr>
        </p:nvSpPr>
        <p:spPr>
          <a:xfrm>
            <a:off x="457200" y="338328"/>
            <a:ext cx="8229600" cy="876094"/>
          </a:xfrm>
        </p:spPr>
        <p:txBody>
          <a:bodyPr/>
          <a:lstStyle/>
          <a:p>
            <a:pPr rtl="1"/>
            <a:r>
              <a:rPr lang="fa-IR" dirty="0" smtClean="0">
                <a:solidFill>
                  <a:schemeClr val="tx1"/>
                </a:solidFill>
              </a:rPr>
              <a:t>گزارش فوتی</a:t>
            </a:r>
            <a:endParaRPr lang="fa-IR" dirty="0">
              <a:solidFill>
                <a:schemeClr val="tx1"/>
              </a:solidFill>
            </a:endParaRPr>
          </a:p>
        </p:txBody>
      </p:sp>
      <p:pic>
        <p:nvPicPr>
          <p:cNvPr id="2050" name="Picture 2" descr="C:\Users\iran\Desktop\download-2.jpg"/>
          <p:cNvPicPr>
            <a:picLocks noChangeAspect="1" noChangeArrowheads="1"/>
          </p:cNvPicPr>
          <p:nvPr/>
        </p:nvPicPr>
        <p:blipFill>
          <a:blip r:embed="rId3"/>
          <a:srcRect/>
          <a:stretch>
            <a:fillRect/>
          </a:stretch>
        </p:blipFill>
        <p:spPr bwMode="auto">
          <a:xfrm>
            <a:off x="-32" y="2857496"/>
            <a:ext cx="5214974" cy="385765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857232"/>
            <a:ext cx="7660373" cy="5268931"/>
          </a:xfrm>
        </p:spPr>
        <p:txBody>
          <a:bodyPr>
            <a:normAutofit/>
          </a:bodyPr>
          <a:lstStyle/>
          <a:p>
            <a:pPr algn="ctr" rtl="1">
              <a:buNone/>
            </a:pPr>
            <a:r>
              <a:rPr lang="fa-IR" sz="4400" dirty="0" smtClean="0">
                <a:solidFill>
                  <a:schemeClr val="tx1"/>
                </a:solidFill>
              </a:rPr>
              <a:t>منابع:</a:t>
            </a:r>
          </a:p>
          <a:p>
            <a:pPr algn="ctr" rtl="1">
              <a:buNone/>
            </a:pPr>
            <a:endParaRPr lang="fa-IR" sz="4400" dirty="0" smtClean="0">
              <a:solidFill>
                <a:schemeClr val="tx1"/>
              </a:solidFill>
            </a:endParaRPr>
          </a:p>
          <a:p>
            <a:pPr algn="ctr" rtl="1">
              <a:buNone/>
            </a:pPr>
            <a:r>
              <a:rPr lang="fa-IR" sz="3600" dirty="0" smtClean="0">
                <a:solidFill>
                  <a:schemeClr val="tx1"/>
                </a:solidFill>
              </a:rPr>
              <a:t>معاونت درمان-مدیریت امور پرستاری وزارت بهداشت</a:t>
            </a:r>
          </a:p>
        </p:txBody>
      </p:sp>
      <p:sp>
        <p:nvSpPr>
          <p:cNvPr id="3" name="Slide Number Placeholder 2"/>
          <p:cNvSpPr>
            <a:spLocks noGrp="1"/>
          </p:cNvSpPr>
          <p:nvPr>
            <p:ph type="sldNum" sz="quarter" idx="12"/>
          </p:nvPr>
        </p:nvSpPr>
        <p:spPr/>
        <p:txBody>
          <a:bodyPr/>
          <a:lstStyle/>
          <a:p>
            <a:fld id="{291DD932-9D7E-456D-9987-EA93ABF84F69}" type="slidenum">
              <a:rPr lang="en-US" sz="1600" smtClean="0"/>
              <a:pPr/>
              <a:t>23</a:t>
            </a:fld>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1928802"/>
            <a:ext cx="7408333" cy="3450696"/>
          </a:xfrm>
        </p:spPr>
        <p:txBody>
          <a:bodyPr>
            <a:noAutofit/>
          </a:bodyPr>
          <a:lstStyle/>
          <a:p>
            <a:pPr algn="r" rtl="1">
              <a:buNone/>
            </a:pPr>
            <a:endParaRPr lang="fa-IR" sz="3600" dirty="0" smtClean="0">
              <a:cs typeface="B Titr"/>
            </a:endParaRPr>
          </a:p>
          <a:p>
            <a:pPr algn="ctr" rtl="1">
              <a:buNone/>
            </a:pPr>
            <a:r>
              <a:rPr lang="fa-IR" sz="4400" b="1" dirty="0" smtClean="0">
                <a:solidFill>
                  <a:schemeClr val="tx1"/>
                </a:solidFill>
                <a:cs typeface="B Titr"/>
              </a:rPr>
              <a:t>سپاس فراوان از توجه شما</a:t>
            </a:r>
          </a:p>
          <a:p>
            <a:pPr algn="ctr" rtl="1">
              <a:buNone/>
            </a:pPr>
            <a:endParaRPr lang="fa-IR" sz="4400" b="1" dirty="0" smtClean="0">
              <a:cs typeface="B Titr"/>
            </a:endParaRPr>
          </a:p>
          <a:p>
            <a:pPr algn="ctr" rtl="1">
              <a:buNone/>
            </a:pPr>
            <a:endParaRPr lang="fa-IR" sz="3600" dirty="0" smtClean="0">
              <a:cs typeface="B Titr"/>
            </a:endParaRPr>
          </a:p>
          <a:p>
            <a:pPr algn="ctr" rtl="1">
              <a:buNone/>
            </a:pPr>
            <a:r>
              <a:rPr lang="fa-IR" sz="3600" dirty="0">
                <a:cs typeface="B Titr"/>
              </a:rPr>
              <a:t> </a:t>
            </a:r>
            <a:endParaRPr lang="fa-IR" sz="3600" dirty="0" smtClean="0">
              <a:cs typeface="B Titr"/>
            </a:endParaRPr>
          </a:p>
        </p:txBody>
      </p:sp>
      <p:sp>
        <p:nvSpPr>
          <p:cNvPr id="4" name="Slide Number Placeholder 3"/>
          <p:cNvSpPr>
            <a:spLocks noGrp="1"/>
          </p:cNvSpPr>
          <p:nvPr>
            <p:ph type="sldNum" sz="quarter" idx="12"/>
          </p:nvPr>
        </p:nvSpPr>
        <p:spPr/>
        <p:txBody>
          <a:bodyPr/>
          <a:lstStyle/>
          <a:p>
            <a:fld id="{291DD932-9D7E-456D-9987-EA93ABF84F69}" type="slidenum">
              <a:rPr lang="en-US" sz="1600" smtClean="0"/>
              <a:pPr/>
              <a:t>24</a:t>
            </a:fld>
            <a:endParaRPr lang="en-US" sz="1600" dirty="0"/>
          </a:p>
        </p:txBody>
      </p:sp>
    </p:spTree>
    <p:extLst>
      <p:ext uri="{BB962C8B-B14F-4D97-AF65-F5344CB8AC3E}">
        <p14:creationId xmlns:p14="http://schemas.microsoft.com/office/powerpoint/2010/main" val="422584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3" y="1714488"/>
            <a:ext cx="8715435" cy="4714908"/>
          </a:xfrm>
        </p:spPr>
        <p:txBody>
          <a:bodyPr/>
          <a:lstStyle/>
          <a:p>
            <a:pPr algn="r" rtl="1">
              <a:buNone/>
            </a:pPr>
            <a:r>
              <a:rPr lang="fa-IR" dirty="0" smtClean="0"/>
              <a:t>مستندات پرستاری یک جز مهم از عملکرد پرستاری ایمن و اخلاقی می باشد. مستند سازی سبب مسئولیت پذیری پرستاران در قبال تصمیمات و اقدامات ارائه شده به بیماران می شود.</a:t>
            </a:r>
            <a:br>
              <a:rPr lang="fa-IR" dirty="0" smtClean="0"/>
            </a:br>
            <a:r>
              <a:rPr lang="fa-IR" dirty="0" smtClean="0"/>
              <a:t>گزارش پرستاری ارتباطی است نوشتاری و دائمی که اطلاعاتی را در رابطه با وضعیت مراقبت و سلامت بیمار به شکل مستند به ماارائه می کند. </a:t>
            </a:r>
          </a:p>
          <a:p>
            <a:pPr algn="r" rtl="1">
              <a:buNone/>
            </a:pPr>
            <a:r>
              <a:rPr lang="fa-IR" dirty="0" smtClean="0"/>
              <a:t>ثبت گزارش بیمار علاوه بر اینکه جزئیات تعاملات بیمار و پرستار را منعکس می کند، بهترین مدافع پرستار در موارد قانونی می باشد.</a:t>
            </a:r>
            <a:br>
              <a:rPr lang="fa-IR" dirty="0" smtClean="0"/>
            </a:br>
            <a:endParaRPr lang="fa-IR" dirty="0"/>
          </a:p>
        </p:txBody>
      </p:sp>
      <p:sp>
        <p:nvSpPr>
          <p:cNvPr id="3" name="Slide Number Placeholder 2"/>
          <p:cNvSpPr>
            <a:spLocks noGrp="1"/>
          </p:cNvSpPr>
          <p:nvPr>
            <p:ph type="sldNum" sz="quarter" idx="12"/>
          </p:nvPr>
        </p:nvSpPr>
        <p:spPr/>
        <p:txBody>
          <a:bodyPr/>
          <a:lstStyle/>
          <a:p>
            <a:fld id="{291DD932-9D7E-456D-9987-EA93ABF84F69}" type="slidenum">
              <a:rPr lang="en-US" smtClean="0"/>
              <a:pPr/>
              <a:t>3</a:t>
            </a:fld>
            <a:endParaRPr lang="en-US"/>
          </a:p>
        </p:txBody>
      </p:sp>
      <p:sp>
        <p:nvSpPr>
          <p:cNvPr id="4" name="Title 3"/>
          <p:cNvSpPr>
            <a:spLocks noGrp="1"/>
          </p:cNvSpPr>
          <p:nvPr>
            <p:ph type="title"/>
          </p:nvPr>
        </p:nvSpPr>
        <p:spPr/>
        <p:txBody>
          <a:bodyPr>
            <a:normAutofit fontScale="90000"/>
          </a:bodyPr>
          <a:lstStyle/>
          <a:p>
            <a:r>
              <a:rPr lang="fa-IR" dirty="0" smtClean="0">
                <a:solidFill>
                  <a:schemeClr val="tx1"/>
                </a:solidFill>
              </a:rPr>
              <a:t>گزارش پرستاری</a:t>
            </a:r>
            <a:br>
              <a:rPr lang="fa-IR" dirty="0" smtClean="0">
                <a:solidFill>
                  <a:schemeClr val="tx1"/>
                </a:solidFill>
              </a:rPr>
            </a:br>
            <a:r>
              <a:rPr lang="en-US" dirty="0" smtClean="0">
                <a:solidFill>
                  <a:schemeClr val="tx1"/>
                </a:solidFill>
              </a:rPr>
              <a:t>Nursing report</a:t>
            </a:r>
            <a:endParaRPr lang="fa-IR" dirty="0">
              <a:solidFill>
                <a:schemeClr val="tx1"/>
              </a:solidFill>
            </a:endParaRPr>
          </a:p>
        </p:txBody>
      </p:sp>
      <p:pic>
        <p:nvPicPr>
          <p:cNvPr id="5" name="Picture 2" descr="C:\Users\iran\Desktop\پرستار-کودک-در-منزل.jpg"/>
          <p:cNvPicPr>
            <a:picLocks noChangeAspect="1" noChangeArrowheads="1"/>
          </p:cNvPicPr>
          <p:nvPr/>
        </p:nvPicPr>
        <p:blipFill>
          <a:blip r:embed="rId2"/>
          <a:srcRect/>
          <a:stretch>
            <a:fillRect/>
          </a:stretch>
        </p:blipFill>
        <p:spPr bwMode="auto">
          <a:xfrm>
            <a:off x="0" y="4714884"/>
            <a:ext cx="9144000" cy="21431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714488"/>
            <a:ext cx="8643998" cy="4929221"/>
          </a:xfrm>
        </p:spPr>
        <p:txBody>
          <a:bodyPr>
            <a:normAutofit/>
          </a:bodyPr>
          <a:lstStyle/>
          <a:p>
            <a:pPr algn="r" rtl="1">
              <a:buNone/>
            </a:pPr>
            <a:r>
              <a:rPr lang="fa-IR" dirty="0" smtClean="0"/>
              <a:t>1.برقراری ارتباط بین ارائه دهندگان مراقبت های درمانی</a:t>
            </a:r>
          </a:p>
          <a:p>
            <a:pPr algn="r" rtl="1">
              <a:buNone/>
            </a:pPr>
            <a:r>
              <a:rPr lang="fa-IR" dirty="0" smtClean="0"/>
              <a:t>2.ارائه تاریخچه دقیق و واقعی از دوره مراقبت بیمار</a:t>
            </a:r>
          </a:p>
          <a:p>
            <a:pPr algn="r" rtl="1">
              <a:buNone/>
            </a:pPr>
            <a:r>
              <a:rPr lang="fa-IR" dirty="0" smtClean="0"/>
              <a:t>3.ارائه مراقبت ها در چارچوب قوانین، استانداردها، سیاست ها و دستورالعمل ها</a:t>
            </a:r>
          </a:p>
          <a:p>
            <a:pPr algn="r" rtl="1">
              <a:buNone/>
            </a:pPr>
            <a:r>
              <a:rPr lang="fa-IR" dirty="0" smtClean="0"/>
              <a:t>4.ارائه یک سابقه دقیق زمانی از مراقبت ها و رویدادها و تصمیمات اتخاذ شده در زمان وقوع</a:t>
            </a:r>
          </a:p>
          <a:p>
            <a:pPr algn="r" rtl="1">
              <a:buNone/>
            </a:pPr>
            <a:r>
              <a:rPr lang="fa-IR" dirty="0" smtClean="0"/>
              <a:t>6.برنامه ریزی، هماهنگی و ارزیابی مراقبت ها</a:t>
            </a:r>
          </a:p>
          <a:p>
            <a:pPr algn="r" rtl="1">
              <a:buNone/>
            </a:pPr>
            <a:r>
              <a:rPr lang="fa-IR" dirty="0" smtClean="0"/>
              <a:t>7.مدرک قانونی ارائه خدمات درمانی</a:t>
            </a:r>
          </a:p>
          <a:p>
            <a:pPr algn="r" rtl="1">
              <a:buNone/>
            </a:pPr>
            <a:r>
              <a:rPr lang="fa-IR" dirty="0" smtClean="0"/>
              <a:t>8.پژوهش و کمک در دستیابی به یافته های جدید </a:t>
            </a:r>
            <a:br>
              <a:rPr lang="fa-IR" dirty="0" smtClean="0"/>
            </a:br>
            <a:endParaRPr lang="fa-IR" dirty="0"/>
          </a:p>
        </p:txBody>
      </p:sp>
      <p:sp>
        <p:nvSpPr>
          <p:cNvPr id="3" name="Title 2"/>
          <p:cNvSpPr>
            <a:spLocks noGrp="1"/>
          </p:cNvSpPr>
          <p:nvPr>
            <p:ph type="title"/>
          </p:nvPr>
        </p:nvSpPr>
        <p:spPr>
          <a:xfrm>
            <a:off x="500034" y="500042"/>
            <a:ext cx="8229600" cy="1214446"/>
          </a:xfrm>
        </p:spPr>
        <p:txBody>
          <a:bodyPr>
            <a:normAutofit fontScale="90000"/>
          </a:bodyPr>
          <a:lstStyle/>
          <a:p>
            <a:r>
              <a:rPr lang="fa-IR" b="1" dirty="0" smtClean="0">
                <a:solidFill>
                  <a:schemeClr val="tx1"/>
                </a:solidFill>
              </a:rPr>
              <a:t/>
            </a:r>
            <a:br>
              <a:rPr lang="fa-IR" b="1" dirty="0" smtClean="0">
                <a:solidFill>
                  <a:schemeClr val="tx1"/>
                </a:solidFill>
              </a:rPr>
            </a:br>
            <a:r>
              <a:rPr lang="fa-IR" b="1" dirty="0" smtClean="0">
                <a:solidFill>
                  <a:schemeClr val="tx1"/>
                </a:solidFill>
              </a:rPr>
              <a:t/>
            </a:r>
            <a:br>
              <a:rPr lang="fa-IR" b="1" dirty="0" smtClean="0">
                <a:solidFill>
                  <a:schemeClr val="tx1"/>
                </a:solidFill>
              </a:rPr>
            </a:br>
            <a:r>
              <a:rPr lang="fa-IR" b="1" dirty="0" smtClean="0">
                <a:solidFill>
                  <a:schemeClr val="tx1"/>
                </a:solidFill>
              </a:rPr>
              <a:t>اهداف گزارش نویسی</a:t>
            </a:r>
            <a:br>
              <a:rPr lang="fa-IR" b="1" dirty="0" smtClean="0">
                <a:solidFill>
                  <a:schemeClr val="tx1"/>
                </a:solidFill>
              </a:rPr>
            </a:br>
            <a:r>
              <a:rPr lang="fa-IR" dirty="0" smtClean="0">
                <a:solidFill>
                  <a:schemeClr val="tx1"/>
                </a:solidFill>
              </a:rPr>
              <a:t/>
            </a:r>
            <a:br>
              <a:rPr lang="fa-IR" dirty="0" smtClean="0">
                <a:solidFill>
                  <a:schemeClr val="tx1"/>
                </a:solidFill>
              </a:rPr>
            </a:br>
            <a:endParaRPr lang="fa-IR" dirty="0">
              <a:solidFill>
                <a:schemeClr val="tx1"/>
              </a:solidFill>
            </a:endParaRPr>
          </a:p>
        </p:txBody>
      </p:sp>
      <p:pic>
        <p:nvPicPr>
          <p:cNvPr id="1026" name="Picture 2" descr="C:\Users\iran\Desktop\13353OS8xMi8yMDE4IDEyOjAwOjAwIEFNMjk4.jpg"/>
          <p:cNvPicPr>
            <a:picLocks noChangeAspect="1" noChangeArrowheads="1"/>
          </p:cNvPicPr>
          <p:nvPr/>
        </p:nvPicPr>
        <p:blipFill>
          <a:blip r:embed="rId3"/>
          <a:srcRect/>
          <a:stretch>
            <a:fillRect/>
          </a:stretch>
        </p:blipFill>
        <p:spPr bwMode="auto">
          <a:xfrm>
            <a:off x="0" y="3500438"/>
            <a:ext cx="3714744" cy="3357562"/>
          </a:xfrm>
          <a:prstGeom prst="rect">
            <a:avLst/>
          </a:prstGeom>
          <a:noFill/>
        </p:spPr>
      </p:pic>
      <p:sp>
        <p:nvSpPr>
          <p:cNvPr id="5" name="Slide Number Placeholder 4"/>
          <p:cNvSpPr>
            <a:spLocks noGrp="1"/>
          </p:cNvSpPr>
          <p:nvPr>
            <p:ph type="sldNum" sz="quarter" idx="12"/>
          </p:nvPr>
        </p:nvSpPr>
        <p:spPr/>
        <p:txBody>
          <a:bodyPr/>
          <a:lstStyle/>
          <a:p>
            <a:fld id="{291DD932-9D7E-456D-9987-EA93ABF84F69}" type="slidenum">
              <a:rPr lang="en-US" sz="1600" smtClean="0"/>
              <a:pPr/>
              <a:t>4</a:t>
            </a:fld>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28736"/>
            <a:ext cx="8929718" cy="5214974"/>
          </a:xfrm>
        </p:spPr>
        <p:txBody>
          <a:bodyPr>
            <a:normAutofit/>
          </a:bodyPr>
          <a:lstStyle/>
          <a:p>
            <a:pPr algn="r" rtl="1">
              <a:buNone/>
            </a:pPr>
            <a:endParaRPr lang="fa-IR" dirty="0" smtClean="0"/>
          </a:p>
          <a:p>
            <a:pPr algn="r" rtl="1">
              <a:buNone/>
            </a:pPr>
            <a:endParaRPr lang="fa-IR" dirty="0" smtClean="0"/>
          </a:p>
          <a:p>
            <a:pPr algn="r" rtl="1">
              <a:buNone/>
            </a:pPr>
            <a:endParaRPr lang="fa-IR" dirty="0" smtClean="0"/>
          </a:p>
          <a:p>
            <a:pPr algn="r" rtl="1">
              <a:buNone/>
            </a:pPr>
            <a:r>
              <a:rPr lang="fa-IR" dirty="0" smtClean="0"/>
              <a:t>1.ارائه شواهد در صورت شکایت بیمار</a:t>
            </a:r>
          </a:p>
          <a:p>
            <a:pPr algn="r" rtl="1">
              <a:buNone/>
            </a:pPr>
            <a:r>
              <a:rPr lang="fa-IR" dirty="0" smtClean="0"/>
              <a:t>2.ارزیابی عملکرد پرستار</a:t>
            </a:r>
          </a:p>
          <a:p>
            <a:pPr algn="r" rtl="1">
              <a:buNone/>
            </a:pPr>
            <a:r>
              <a:rPr lang="fa-IR" dirty="0" smtClean="0"/>
              <a:t>3.حمایت از تصمیم گیری پرستاری</a:t>
            </a:r>
          </a:p>
          <a:p>
            <a:pPr algn="r" rtl="1">
              <a:buNone/>
            </a:pPr>
            <a:r>
              <a:rPr lang="fa-IR" dirty="0" smtClean="0"/>
              <a:t>4.آموزش به دانشجویان گروه پرستاری</a:t>
            </a:r>
          </a:p>
          <a:p>
            <a:pPr algn="r" rtl="1">
              <a:buNone/>
            </a:pPr>
            <a:r>
              <a:rPr lang="fa-IR" dirty="0" smtClean="0"/>
              <a:t>5.پاسخگویی به مسائل قانونی </a:t>
            </a:r>
            <a:br>
              <a:rPr lang="fa-IR" dirty="0" smtClean="0"/>
            </a:br>
            <a:endParaRPr lang="fa-IR" dirty="0" smtClean="0"/>
          </a:p>
          <a:p>
            <a:pPr algn="just" rtl="1">
              <a:buNone/>
            </a:pPr>
            <a:endParaRPr lang="fa-IR" dirty="0" smtClean="0"/>
          </a:p>
          <a:p>
            <a:pPr algn="just" rtl="1">
              <a:buNone/>
            </a:pPr>
            <a:endParaRPr lang="fa-IR" dirty="0" smtClean="0"/>
          </a:p>
          <a:p>
            <a:pPr algn="just" rtl="1">
              <a:buNone/>
            </a:pPr>
            <a:endParaRPr lang="fa-IR" dirty="0" smtClean="0"/>
          </a:p>
          <a:p>
            <a:pPr algn="r" rtl="1">
              <a:buNone/>
            </a:pPr>
            <a:endParaRPr lang="fa-IR" dirty="0" smtClean="0"/>
          </a:p>
          <a:p>
            <a:pPr algn="r" rtl="1">
              <a:buNone/>
            </a:pPr>
            <a:endParaRPr lang="fa-IR" dirty="0" smtClean="0"/>
          </a:p>
        </p:txBody>
      </p:sp>
      <p:sp>
        <p:nvSpPr>
          <p:cNvPr id="3" name="Title 2"/>
          <p:cNvSpPr>
            <a:spLocks noGrp="1"/>
          </p:cNvSpPr>
          <p:nvPr>
            <p:ph type="title"/>
          </p:nvPr>
        </p:nvSpPr>
        <p:spPr>
          <a:xfrm>
            <a:off x="457200" y="428604"/>
            <a:ext cx="8229600" cy="928694"/>
          </a:xfrm>
        </p:spPr>
        <p:txBody>
          <a:bodyPr>
            <a:normAutofit fontScale="90000"/>
          </a:bodyPr>
          <a:lstStyle/>
          <a:p>
            <a:pPr rtl="1"/>
            <a:r>
              <a:rPr lang="fa-IR" b="1" dirty="0" smtClean="0">
                <a:solidFill>
                  <a:schemeClr val="tx1"/>
                </a:solidFill>
              </a:rPr>
              <a:t/>
            </a:r>
            <a:br>
              <a:rPr lang="fa-IR" b="1" dirty="0" smtClean="0">
                <a:solidFill>
                  <a:schemeClr val="tx1"/>
                </a:solidFill>
              </a:rPr>
            </a:br>
            <a:r>
              <a:rPr lang="fa-IR" b="1" dirty="0" smtClean="0">
                <a:solidFill>
                  <a:schemeClr val="tx1"/>
                </a:solidFill>
              </a:rPr>
              <a:t/>
            </a:r>
            <a:br>
              <a:rPr lang="fa-IR" b="1" dirty="0" smtClean="0">
                <a:solidFill>
                  <a:schemeClr val="tx1"/>
                </a:solidFill>
              </a:rPr>
            </a:br>
            <a:r>
              <a:rPr lang="fa-IR" b="1" dirty="0" smtClean="0">
                <a:solidFill>
                  <a:schemeClr val="tx1"/>
                </a:solidFill>
              </a:rPr>
              <a:t>موارد استفاده از گزارش پرستاری</a:t>
            </a:r>
            <a:br>
              <a:rPr lang="fa-IR" b="1" dirty="0" smtClean="0">
                <a:solidFill>
                  <a:schemeClr val="tx1"/>
                </a:solidFill>
              </a:rPr>
            </a:br>
            <a:r>
              <a:rPr lang="fa-IR" dirty="0" smtClean="0">
                <a:solidFill>
                  <a:schemeClr val="tx1"/>
                </a:solidFill>
              </a:rPr>
              <a:t/>
            </a:r>
            <a:br>
              <a:rPr lang="fa-IR" dirty="0" smtClean="0">
                <a:solidFill>
                  <a:schemeClr val="tx1"/>
                </a:solidFill>
              </a:rPr>
            </a:br>
            <a:endParaRPr lang="fa-IR" dirty="0">
              <a:solidFill>
                <a:schemeClr val="tx1"/>
              </a:solidFill>
            </a:endParaRPr>
          </a:p>
        </p:txBody>
      </p:sp>
      <p:pic>
        <p:nvPicPr>
          <p:cNvPr id="1026" name="Picture 2" descr="C:\Users\iran\Desktop\Doctor-of-Nursing-Practice-–-Family-Nurse-Practitioner (1).jpg"/>
          <p:cNvPicPr>
            <a:picLocks noChangeAspect="1" noChangeArrowheads="1"/>
          </p:cNvPicPr>
          <p:nvPr/>
        </p:nvPicPr>
        <p:blipFill>
          <a:blip r:embed="rId2"/>
          <a:srcRect/>
          <a:stretch>
            <a:fillRect/>
          </a:stretch>
        </p:blipFill>
        <p:spPr bwMode="auto">
          <a:xfrm>
            <a:off x="0" y="1714488"/>
            <a:ext cx="4786314" cy="5143512"/>
          </a:xfrm>
          <a:prstGeom prst="rect">
            <a:avLst/>
          </a:prstGeom>
          <a:noFill/>
        </p:spPr>
      </p:pic>
      <p:sp>
        <p:nvSpPr>
          <p:cNvPr id="5" name="Slide Number Placeholder 4"/>
          <p:cNvSpPr>
            <a:spLocks noGrp="1"/>
          </p:cNvSpPr>
          <p:nvPr>
            <p:ph type="sldNum" sz="quarter" idx="12"/>
          </p:nvPr>
        </p:nvSpPr>
        <p:spPr/>
        <p:txBody>
          <a:bodyPr/>
          <a:lstStyle/>
          <a:p>
            <a:fld id="{291DD932-9D7E-456D-9987-EA93ABF84F69}" type="slidenum">
              <a:rPr lang="en-US" sz="1600" smtClean="0"/>
              <a:pPr/>
              <a:t>5</a:t>
            </a:fld>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2214554"/>
            <a:ext cx="8715436" cy="3911609"/>
          </a:xfrm>
        </p:spPr>
        <p:txBody>
          <a:bodyPr>
            <a:normAutofit fontScale="25000" lnSpcReduction="20000"/>
          </a:bodyPr>
          <a:lstStyle/>
          <a:p>
            <a:pPr algn="r" rtl="1">
              <a:buNone/>
            </a:pPr>
            <a:endParaRPr lang="fa-IR" b="1" dirty="0" smtClean="0"/>
          </a:p>
          <a:p>
            <a:pPr algn="r" rtl="1">
              <a:buNone/>
            </a:pPr>
            <a:endParaRPr lang="fa-IR" b="1" dirty="0" smtClean="0"/>
          </a:p>
          <a:p>
            <a:pPr algn="r" rtl="1">
              <a:buNone/>
            </a:pPr>
            <a:r>
              <a:rPr lang="fa-IR" sz="8600" b="1" dirty="0" smtClean="0"/>
              <a:t>خصوصیات یک گزارش علمی و صحیح:</a:t>
            </a:r>
          </a:p>
          <a:p>
            <a:pPr algn="r" rtl="1">
              <a:buNone/>
            </a:pPr>
            <a:endParaRPr lang="fa-IR" b="1" dirty="0" smtClean="0"/>
          </a:p>
          <a:p>
            <a:pPr algn="r" rtl="1">
              <a:buNone/>
            </a:pPr>
            <a:r>
              <a:rPr lang="fa-IR" sz="8000" dirty="0" smtClean="0"/>
              <a:t>1.حقیقت در گزارش نویسی:در گزارش نویسی باید از به کار بردن کلماتی که ایجاد شک، تردید یا ابهام در فرد خواننده گزارش می نماید، جدا خودداری شود.</a:t>
            </a:r>
            <a:br>
              <a:rPr lang="fa-IR" sz="8000" dirty="0" smtClean="0"/>
            </a:br>
            <a:r>
              <a:rPr lang="fa-IR" sz="8000" dirty="0" smtClean="0"/>
              <a:t>از کلماتی چون به نظر میرسد ,ظاهرا و ممکن است نباید در متن گزارش استفاده کرد.</a:t>
            </a:r>
            <a:br>
              <a:rPr lang="fa-IR" sz="8000" dirty="0" smtClean="0"/>
            </a:br>
            <a:endParaRPr lang="fa-IR" sz="8000" dirty="0" smtClean="0"/>
          </a:p>
          <a:p>
            <a:pPr algn="r" rtl="1">
              <a:buNone/>
            </a:pPr>
            <a:r>
              <a:rPr lang="fa-IR" sz="8000" dirty="0" smtClean="0"/>
              <a:t>مثال:</a:t>
            </a:r>
            <a:br>
              <a:rPr lang="fa-IR" sz="8000" dirty="0" smtClean="0"/>
            </a:br>
            <a:r>
              <a:rPr lang="fa-IR" sz="8000" dirty="0" smtClean="0"/>
              <a:t>گزارش صحیح: بیمار اظهار می دارد دچار اختلال در خواب است، قادر به انجام کارهای خود نیست، حوصله صحبت با دیگران را نداشته، اشتهای خوبی به غذا ندارد.</a:t>
            </a:r>
            <a:br>
              <a:rPr lang="fa-IR" sz="8000" dirty="0" smtClean="0"/>
            </a:br>
            <a:endParaRPr lang="fa-IR" sz="8000" dirty="0" smtClean="0"/>
          </a:p>
          <a:p>
            <a:pPr algn="r" rtl="1">
              <a:buNone/>
            </a:pPr>
            <a:endParaRPr lang="fa-IR" sz="8000" dirty="0" smtClean="0"/>
          </a:p>
          <a:p>
            <a:pPr algn="r" rtl="1">
              <a:buNone/>
            </a:pPr>
            <a:r>
              <a:rPr lang="fa-IR" sz="8000" dirty="0" smtClean="0"/>
              <a:t>گزارش غلط: بیمار افسرده به نظر می رسد.</a:t>
            </a:r>
            <a:br>
              <a:rPr lang="fa-IR" sz="8000" dirty="0" smtClean="0"/>
            </a:br>
            <a:r>
              <a:rPr lang="fa-IR" sz="6200" dirty="0" smtClean="0"/>
              <a:t/>
            </a:r>
            <a:br>
              <a:rPr lang="fa-IR" sz="6200" dirty="0" smtClean="0"/>
            </a:br>
            <a:r>
              <a:rPr lang="fa-IR" sz="6200" dirty="0" smtClean="0"/>
              <a:t/>
            </a:r>
            <a:br>
              <a:rPr lang="fa-IR" sz="6200" dirty="0" smtClean="0"/>
            </a:br>
            <a:endParaRPr lang="fa-IR" sz="6200" dirty="0"/>
          </a:p>
        </p:txBody>
      </p:sp>
      <p:sp>
        <p:nvSpPr>
          <p:cNvPr id="3" name="Title 2"/>
          <p:cNvSpPr>
            <a:spLocks noGrp="1"/>
          </p:cNvSpPr>
          <p:nvPr>
            <p:ph type="title"/>
          </p:nvPr>
        </p:nvSpPr>
        <p:spPr/>
        <p:txBody>
          <a:bodyPr/>
          <a:lstStyle/>
          <a:p>
            <a:endParaRPr lang="fa-IR" dirty="0"/>
          </a:p>
        </p:txBody>
      </p:sp>
      <p:pic>
        <p:nvPicPr>
          <p:cNvPr id="2050" name="Picture 2" descr="C:\Users\iran\Desktop\تحصيل-مجدد-رشته-پرستاري-1.jpg.png"/>
          <p:cNvPicPr>
            <a:picLocks noChangeAspect="1" noChangeArrowheads="1"/>
          </p:cNvPicPr>
          <p:nvPr/>
        </p:nvPicPr>
        <p:blipFill>
          <a:blip r:embed="rId2"/>
          <a:srcRect/>
          <a:stretch>
            <a:fillRect/>
          </a:stretch>
        </p:blipFill>
        <p:spPr bwMode="auto">
          <a:xfrm>
            <a:off x="214282" y="285728"/>
            <a:ext cx="8715436" cy="1928826"/>
          </a:xfrm>
          <a:prstGeom prst="rect">
            <a:avLst/>
          </a:prstGeom>
          <a:noFill/>
        </p:spPr>
      </p:pic>
      <p:sp>
        <p:nvSpPr>
          <p:cNvPr id="5" name="Slide Number Placeholder 4"/>
          <p:cNvSpPr>
            <a:spLocks noGrp="1"/>
          </p:cNvSpPr>
          <p:nvPr>
            <p:ph type="sldNum" sz="quarter" idx="12"/>
          </p:nvPr>
        </p:nvSpPr>
        <p:spPr/>
        <p:txBody>
          <a:bodyPr/>
          <a:lstStyle/>
          <a:p>
            <a:fld id="{291DD932-9D7E-456D-9987-EA93ABF84F69}" type="slidenum">
              <a:rPr lang="en-US" sz="1600" smtClean="0"/>
              <a:pPr/>
              <a:t>6</a:t>
            </a:fld>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571480"/>
            <a:ext cx="8715436" cy="5554683"/>
          </a:xfrm>
        </p:spPr>
        <p:txBody>
          <a:bodyPr/>
          <a:lstStyle/>
          <a:p>
            <a:pPr algn="r" rtl="1">
              <a:buNone/>
            </a:pPr>
            <a:r>
              <a:rPr lang="fa-IR" b="1" dirty="0" smtClean="0"/>
              <a:t>2.دقت در گزارش نویسی:</a:t>
            </a:r>
            <a:r>
              <a:rPr lang="fa-IR" dirty="0" smtClean="0"/>
              <a:t>موارد ثبت شده درباره بیمار بایستی دقیق باشد تا اعضاء تیم درمان بتوانند به آن اعتماد کنند.</a:t>
            </a:r>
            <a:br>
              <a:rPr lang="fa-IR" dirty="0" smtClean="0"/>
            </a:br>
            <a:endParaRPr lang="fa-IR" dirty="0" smtClean="0"/>
          </a:p>
          <a:p>
            <a:pPr algn="r" rtl="1">
              <a:buNone/>
            </a:pPr>
            <a:r>
              <a:rPr lang="fa-IR" dirty="0" smtClean="0"/>
              <a:t>مثال:</a:t>
            </a:r>
            <a:br>
              <a:rPr lang="fa-IR" dirty="0" smtClean="0"/>
            </a:br>
            <a:r>
              <a:rPr lang="fa-IR" dirty="0" smtClean="0"/>
              <a:t>گزارش صحیح: زخم ایجاد شده در ربع تحتانی سمت راست شکم به اندازه 5سانتی متر می باشد که ترشحات زرد رنگ بر</a:t>
            </a:r>
            <a:br>
              <a:rPr lang="fa-IR" dirty="0" smtClean="0"/>
            </a:br>
            <a:r>
              <a:rPr lang="fa-IR" dirty="0" smtClean="0"/>
              <a:t>روی زخم وجود دارد به طوری که گاز روی زخم کاملا خیس شده است.</a:t>
            </a:r>
            <a:br>
              <a:rPr lang="fa-IR" dirty="0" smtClean="0"/>
            </a:br>
            <a:r>
              <a:rPr lang="fa-IR" dirty="0" smtClean="0"/>
              <a:t>گزارش غلط : زخم ناحیه شکم بزرگ و شکافدار است.</a:t>
            </a:r>
            <a:br>
              <a:rPr lang="fa-IR" dirty="0" smtClean="0"/>
            </a:br>
            <a:r>
              <a:rPr lang="fa-IR" b="1" dirty="0" smtClean="0"/>
              <a:t/>
            </a:r>
            <a:br>
              <a:rPr lang="fa-IR" b="1" dirty="0" smtClean="0"/>
            </a:br>
            <a:r>
              <a:rPr lang="fa-IR" dirty="0" smtClean="0"/>
              <a:t/>
            </a:r>
            <a:br>
              <a:rPr lang="fa-IR" dirty="0" smtClean="0"/>
            </a:br>
            <a:endParaRPr lang="fa-IR" dirty="0" smtClean="0"/>
          </a:p>
        </p:txBody>
      </p:sp>
      <p:pic>
        <p:nvPicPr>
          <p:cNvPr id="1026" name="Picture 2" descr="C:\Users\iran\Desktop\11-4.png"/>
          <p:cNvPicPr>
            <a:picLocks noChangeAspect="1" noChangeArrowheads="1"/>
          </p:cNvPicPr>
          <p:nvPr/>
        </p:nvPicPr>
        <p:blipFill>
          <a:blip r:embed="rId2"/>
          <a:srcRect/>
          <a:stretch>
            <a:fillRect/>
          </a:stretch>
        </p:blipFill>
        <p:spPr bwMode="auto">
          <a:xfrm>
            <a:off x="428596" y="3643314"/>
            <a:ext cx="8358246" cy="3000396"/>
          </a:xfrm>
          <a:prstGeom prst="rect">
            <a:avLst/>
          </a:prstGeom>
          <a:noFill/>
        </p:spPr>
      </p:pic>
      <p:sp>
        <p:nvSpPr>
          <p:cNvPr id="5" name="Slide Number Placeholder 4"/>
          <p:cNvSpPr>
            <a:spLocks noGrp="1"/>
          </p:cNvSpPr>
          <p:nvPr>
            <p:ph type="sldNum" sz="quarter" idx="12"/>
          </p:nvPr>
        </p:nvSpPr>
        <p:spPr/>
        <p:txBody>
          <a:bodyPr/>
          <a:lstStyle/>
          <a:p>
            <a:fld id="{291DD932-9D7E-456D-9987-EA93ABF84F69}" type="slidenum">
              <a:rPr lang="en-US" sz="1600" smtClean="0"/>
              <a:pPr/>
              <a:t>7</a:t>
            </a:fld>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428604"/>
            <a:ext cx="8715435" cy="5697559"/>
          </a:xfrm>
        </p:spPr>
        <p:txBody>
          <a:bodyPr>
            <a:normAutofit/>
          </a:bodyPr>
          <a:lstStyle/>
          <a:p>
            <a:pPr algn="r" rtl="1">
              <a:buNone/>
            </a:pPr>
            <a:r>
              <a:rPr lang="fa-IR" b="1" dirty="0" smtClean="0"/>
              <a:t>3.کامل و مختصر بودن گزارش:</a:t>
            </a:r>
            <a:br>
              <a:rPr lang="fa-IR" b="1" dirty="0" smtClean="0"/>
            </a:br>
            <a:r>
              <a:rPr lang="fa-IR" dirty="0" smtClean="0"/>
              <a:t>اطلاعاتی که در گزارشات پرستاری ثبت می گردد بایستی کامل و در عین حال مختصر باشد.</a:t>
            </a:r>
            <a:br>
              <a:rPr lang="fa-IR" dirty="0" smtClean="0"/>
            </a:br>
            <a:r>
              <a:rPr lang="fa-IR" dirty="0" smtClean="0"/>
              <a:t>در حالی که نوشته های طولانی خواندنش مشکل است و وقت را تلف می نماید.</a:t>
            </a:r>
            <a:br>
              <a:rPr lang="fa-IR" dirty="0" smtClean="0"/>
            </a:br>
            <a:r>
              <a:rPr lang="fa-IR" dirty="0" smtClean="0"/>
              <a:t>در تهیه گزارش پرستاری بایستی از کاربرد کلمات غیر ضروری اجتناب نمود.</a:t>
            </a:r>
            <a:br>
              <a:rPr lang="fa-IR" dirty="0" smtClean="0"/>
            </a:br>
            <a:r>
              <a:rPr lang="fa-IR" dirty="0" smtClean="0"/>
              <a:t>مثال:</a:t>
            </a:r>
            <a:br>
              <a:rPr lang="fa-IR" dirty="0" smtClean="0"/>
            </a:br>
            <a:r>
              <a:rPr lang="fa-IR" dirty="0" smtClean="0"/>
              <a:t>گزارش مختصر: انگشتان پای چپ گرم و صورتی بوده، زمان پرشدگی مویرگی انگشت پا 2ثانیه است، نبض روی پایی +4و دو طرفه و بدون التهاب است.</a:t>
            </a:r>
            <a:br>
              <a:rPr lang="fa-IR" dirty="0" smtClean="0"/>
            </a:br>
            <a:r>
              <a:rPr lang="fa-IR" dirty="0" smtClean="0"/>
              <a:t>گزارش طولانی: انگشتان پای چپ مددجو گرم و صورتی رنگ است، التهاب وجود ندارد، بازگشت و پرشدگی مویرگی خوب است، نبض روی پایی در پای چپ قوی است، نبض روی پا در هر دو پا احساس می شود. </a:t>
            </a:r>
            <a:br>
              <a:rPr lang="fa-IR" dirty="0" smtClean="0"/>
            </a:br>
            <a:endParaRPr lang="fa-IR" dirty="0"/>
          </a:p>
        </p:txBody>
      </p:sp>
      <p:pic>
        <p:nvPicPr>
          <p:cNvPr id="2050" name="Picture 2" descr="C:\Users\iran\Desktop\2087551.jpg"/>
          <p:cNvPicPr>
            <a:picLocks noChangeAspect="1" noChangeArrowheads="1"/>
          </p:cNvPicPr>
          <p:nvPr/>
        </p:nvPicPr>
        <p:blipFill>
          <a:blip r:embed="rId2"/>
          <a:srcRect/>
          <a:stretch>
            <a:fillRect/>
          </a:stretch>
        </p:blipFill>
        <p:spPr bwMode="auto">
          <a:xfrm>
            <a:off x="0" y="4929198"/>
            <a:ext cx="9144000" cy="1714492"/>
          </a:xfrm>
          <a:prstGeom prst="rect">
            <a:avLst/>
          </a:prstGeom>
          <a:noFill/>
        </p:spPr>
      </p:pic>
      <p:sp>
        <p:nvSpPr>
          <p:cNvPr id="5" name="Slide Number Placeholder 4"/>
          <p:cNvSpPr>
            <a:spLocks noGrp="1"/>
          </p:cNvSpPr>
          <p:nvPr>
            <p:ph type="sldNum" sz="quarter" idx="12"/>
          </p:nvPr>
        </p:nvSpPr>
        <p:spPr/>
        <p:txBody>
          <a:bodyPr/>
          <a:lstStyle/>
          <a:p>
            <a:fld id="{291DD932-9D7E-456D-9987-EA93ABF84F69}" type="slidenum">
              <a:rPr lang="en-US" sz="1600" smtClean="0"/>
              <a:pPr/>
              <a:t>8</a:t>
            </a:fld>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91DD932-9D7E-456D-9987-EA93ABF84F69}" type="slidenum">
              <a:rPr lang="en-US" smtClean="0"/>
              <a:pPr/>
              <a:t>9</a:t>
            </a:fld>
            <a:endParaRPr lang="en-US"/>
          </a:p>
        </p:txBody>
      </p:sp>
      <p:sp>
        <p:nvSpPr>
          <p:cNvPr id="4" name="Title 3"/>
          <p:cNvSpPr>
            <a:spLocks noGrp="1"/>
          </p:cNvSpPr>
          <p:nvPr>
            <p:ph type="title"/>
          </p:nvPr>
        </p:nvSpPr>
        <p:spPr>
          <a:xfrm>
            <a:off x="214282" y="338328"/>
            <a:ext cx="8715436" cy="4519432"/>
          </a:xfrm>
        </p:spPr>
        <p:txBody>
          <a:bodyPr>
            <a:normAutofit fontScale="90000"/>
          </a:bodyPr>
          <a:lstStyle/>
          <a:p>
            <a:pPr algn="r" rtl="1"/>
            <a:r>
              <a:rPr lang="fa-IR" sz="2700" b="1" dirty="0" smtClean="0">
                <a:solidFill>
                  <a:schemeClr val="tx1"/>
                </a:solidFill>
              </a:rPr>
              <a:t/>
            </a:r>
            <a:br>
              <a:rPr lang="fa-IR" sz="2700" b="1" dirty="0" smtClean="0">
                <a:solidFill>
                  <a:schemeClr val="tx1"/>
                </a:solidFill>
              </a:rPr>
            </a:br>
            <a:r>
              <a:rPr lang="fa-IR" sz="2700" b="1" dirty="0" smtClean="0">
                <a:solidFill>
                  <a:schemeClr val="tx1"/>
                </a:solidFill>
              </a:rPr>
              <a:t/>
            </a:r>
            <a:br>
              <a:rPr lang="fa-IR" sz="2700" b="1" dirty="0" smtClean="0">
                <a:solidFill>
                  <a:schemeClr val="tx1"/>
                </a:solidFill>
              </a:rPr>
            </a:br>
            <a:r>
              <a:rPr lang="fa-IR" sz="2700" b="1" dirty="0" smtClean="0">
                <a:solidFill>
                  <a:schemeClr val="tx1"/>
                </a:solidFill>
              </a:rPr>
              <a:t>4.پویا بودن گزارش:</a:t>
            </a:r>
            <a:r>
              <a:rPr lang="fa-IR" sz="2200" b="1" dirty="0" smtClean="0">
                <a:solidFill>
                  <a:schemeClr val="tx1"/>
                </a:solidFill>
              </a:rPr>
              <a:t/>
            </a:r>
            <a:br>
              <a:rPr lang="fa-IR" sz="2200" b="1" dirty="0" smtClean="0">
                <a:solidFill>
                  <a:schemeClr val="tx1"/>
                </a:solidFill>
              </a:rPr>
            </a:br>
            <a:r>
              <a:rPr lang="fa-IR" sz="2200" b="1" dirty="0" smtClean="0">
                <a:solidFill>
                  <a:schemeClr val="tx1"/>
                </a:solidFill>
              </a:rPr>
              <a:t/>
            </a:r>
            <a:br>
              <a:rPr lang="fa-IR" sz="2200" b="1" dirty="0" smtClean="0">
                <a:solidFill>
                  <a:schemeClr val="tx1"/>
                </a:solidFill>
              </a:rPr>
            </a:br>
            <a:r>
              <a:rPr lang="fa-IR" sz="2700" dirty="0" smtClean="0">
                <a:solidFill>
                  <a:schemeClr val="tx1"/>
                </a:solidFill>
              </a:rPr>
              <a:t>گزارش نویسی باید به صورت پویا و بدون تاخیر انجام شود. تاخیر در گزارش کتبی و شفاهی می تواند سبب بروز اشتباهات جدی گردد و در نتیجه تامین نیازهای مراقبتی بیمار با اختلال مواجه شود.</a:t>
            </a:r>
            <a:br>
              <a:rPr lang="fa-IR" sz="2700" dirty="0" smtClean="0">
                <a:solidFill>
                  <a:schemeClr val="tx1"/>
                </a:solidFill>
              </a:rPr>
            </a:br>
            <a:r>
              <a:rPr lang="fa-IR" sz="2700" dirty="0" smtClean="0">
                <a:solidFill>
                  <a:schemeClr val="tx1"/>
                </a:solidFill>
              </a:rPr>
              <a:t/>
            </a:r>
            <a:br>
              <a:rPr lang="fa-IR" sz="2700" dirty="0" smtClean="0">
                <a:solidFill>
                  <a:schemeClr val="tx1"/>
                </a:solidFill>
              </a:rPr>
            </a:br>
            <a:r>
              <a:rPr lang="fa-IR" sz="2700" dirty="0" smtClean="0">
                <a:solidFill>
                  <a:schemeClr val="tx1"/>
                </a:solidFill>
              </a:rPr>
              <a:t>به عنوان مثال نارسایی و تاخیر در ثبت گزارش یا گزارش شفاهی در ارتباط با افت فشارخون می تواند موجب تاخیر در استفاده از داروهای مورد نیاز حیاتی گردد.</a:t>
            </a:r>
            <a:r>
              <a:rPr lang="fa-IR" sz="2700" dirty="0" smtClean="0"/>
              <a:t/>
            </a:r>
            <a:br>
              <a:rPr lang="fa-IR" sz="2700" dirty="0" smtClean="0"/>
            </a:br>
            <a:r>
              <a:rPr lang="fa-IR" b="1" dirty="0" smtClean="0">
                <a:solidFill>
                  <a:schemeClr val="tx1"/>
                </a:solidFill>
              </a:rPr>
              <a:t/>
            </a:r>
            <a:br>
              <a:rPr lang="fa-IR" b="1" dirty="0" smtClean="0">
                <a:solidFill>
                  <a:schemeClr val="tx1"/>
                </a:solidFill>
              </a:rPr>
            </a:br>
            <a:r>
              <a:rPr lang="fa-IR" b="1" dirty="0" smtClean="0">
                <a:solidFill>
                  <a:schemeClr val="tx1"/>
                </a:solidFill>
              </a:rPr>
              <a:t/>
            </a:r>
            <a:br>
              <a:rPr lang="fa-IR" b="1" dirty="0" smtClean="0">
                <a:solidFill>
                  <a:schemeClr val="tx1"/>
                </a:solidFill>
              </a:rPr>
            </a:br>
            <a:endParaRPr lang="fa-IR" dirty="0">
              <a:solidFill>
                <a:schemeClr val="tx1"/>
              </a:solidFill>
            </a:endParaRPr>
          </a:p>
        </p:txBody>
      </p:sp>
      <p:pic>
        <p:nvPicPr>
          <p:cNvPr id="2050" name="Picture 2" descr="C:\Users\iran\Desktop\محاسبه-نيروي-پرستاري-به-روش-نظام-گرا.jpg"/>
          <p:cNvPicPr>
            <a:picLocks noChangeAspect="1" noChangeArrowheads="1"/>
          </p:cNvPicPr>
          <p:nvPr/>
        </p:nvPicPr>
        <p:blipFill>
          <a:blip r:embed="rId2"/>
          <a:srcRect/>
          <a:stretch>
            <a:fillRect/>
          </a:stretch>
        </p:blipFill>
        <p:spPr bwMode="auto">
          <a:xfrm>
            <a:off x="0" y="4214818"/>
            <a:ext cx="9144000" cy="264318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2768</TotalTime>
  <Words>604</Words>
  <Application>Microsoft Office PowerPoint</Application>
  <PresentationFormat>On-screen Show (4:3)</PresentationFormat>
  <Paragraphs>147</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Waveform</vt:lpstr>
      <vt:lpstr>بسم الله الرحمن الرحیم</vt:lpstr>
      <vt:lpstr>گزارش پرستاری Nursing report</vt:lpstr>
      <vt:lpstr>گزارش پرستاری Nursing report</vt:lpstr>
      <vt:lpstr>  اهداف گزارش نویسی  </vt:lpstr>
      <vt:lpstr>  موارد استفاده از گزارش پرستاری  </vt:lpstr>
      <vt:lpstr>PowerPoint Presentation</vt:lpstr>
      <vt:lpstr>PowerPoint Presentation</vt:lpstr>
      <vt:lpstr>PowerPoint Presentation</vt:lpstr>
      <vt:lpstr>  4.پویا بودن گزارش:  گزارش نویسی باید به صورت پویا و بدون تاخیر انجام شود. تاخیر در گزارش کتبی و شفاهی می تواند سبب بروز اشتباهات جدی گردد و در نتیجه تامین نیازهای مراقبتی بیمار با اختلال مواجه شود.  به عنوان مثال نارسایی و تاخیر در ثبت گزارش یا گزارش شفاهی در ارتباط با افت فشارخون می تواند موجب تاخیر در استفاده از داروهای مورد نیاز حیاتی گردد.   </vt:lpstr>
      <vt:lpstr>PowerPoint Presentation</vt:lpstr>
      <vt:lpstr>نکات مهم در انواع گزارش نویسی</vt:lpstr>
      <vt:lpstr>نوشتاری و زبان: از خودکار آبی/ مشکی جهت ثبت گزارش استفاده نمایید. گزارش هرشیفت استمرار گزارش شیفت بعدى باشد به ویژه در مورد تغییرات علائم حیاتی، انجام پروسیجرها و ...  در ابتدا، بین و انتهای گزارش فضای خالی باقی نگذارید.  از ثبت مراقبتی که خود فرد ارائه نداده است، اجتناب شود. در صورتی که پرستار جانشین اقداماتی را جهت بیمار انجام داده است، شخصا در گزارش ثبت نماید.  ویزیت پزشک، کارشناس تغذیه، کارشناس فیزیوتراپ و سایر گروه هاى درمانی با ذکر ساعت در هر شیفت ثبت شود  </vt:lpstr>
      <vt:lpstr>PowerPoint Presentation</vt:lpstr>
      <vt:lpstr>PowerPoint Presentation</vt:lpstr>
      <vt:lpstr>PowerPoint Presentation</vt:lpstr>
      <vt:lpstr>PowerPoint Presentation</vt:lpstr>
      <vt:lpstr>PowerPoint Presentation</vt:lpstr>
      <vt:lpstr>PowerPoint Presentation</vt:lpstr>
      <vt:lpstr>گزارش شفاهی</vt:lpstr>
      <vt:lpstr>گزارش ترخیص</vt:lpstr>
      <vt:lpstr>گزارش احیاء قلبی ریوی CPR</vt:lpstr>
      <vt:lpstr>گزارش فوتی</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MRT Pack 30 DVDs</dc:creator>
  <cp:lastModifiedBy>MRT Pack 30 DVDs</cp:lastModifiedBy>
  <cp:revision>864</cp:revision>
  <dcterms:created xsi:type="dcterms:W3CDTF">2024-09-28T08:52:25Z</dcterms:created>
  <dcterms:modified xsi:type="dcterms:W3CDTF">2025-03-02T06:19:30Z</dcterms:modified>
</cp:coreProperties>
</file>